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545" r:id="rId2"/>
    <p:sldId id="546" r:id="rId3"/>
    <p:sldId id="547" r:id="rId4"/>
    <p:sldId id="568" r:id="rId5"/>
    <p:sldId id="581" r:id="rId6"/>
    <p:sldId id="562" r:id="rId7"/>
    <p:sldId id="564" r:id="rId8"/>
    <p:sldId id="566" r:id="rId9"/>
    <p:sldId id="567" r:id="rId10"/>
    <p:sldId id="577" r:id="rId11"/>
    <p:sldId id="570" r:id="rId12"/>
    <p:sldId id="571" r:id="rId13"/>
    <p:sldId id="572" r:id="rId14"/>
    <p:sldId id="573" r:id="rId15"/>
    <p:sldId id="574" r:id="rId16"/>
    <p:sldId id="576" r:id="rId17"/>
    <p:sldId id="578" r:id="rId18"/>
    <p:sldId id="579" r:id="rId19"/>
    <p:sldId id="580" r:id="rId20"/>
    <p:sldId id="550" r:id="rId21"/>
    <p:sldId id="551" r:id="rId22"/>
    <p:sldId id="552" r:id="rId23"/>
    <p:sldId id="553" r:id="rId24"/>
    <p:sldId id="554" r:id="rId25"/>
    <p:sldId id="555" r:id="rId26"/>
    <p:sldId id="556" r:id="rId27"/>
    <p:sldId id="557" r:id="rId28"/>
    <p:sldId id="558" r:id="rId29"/>
    <p:sldId id="560" r:id="rId30"/>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1620" userDrawn="1">
          <p15:clr>
            <a:srgbClr val="A4A3A4"/>
          </p15:clr>
        </p15:guide>
        <p15:guide id="3" orient="horz" pos="2880" userDrawn="1">
          <p15:clr>
            <a:srgbClr val="A4A3A4"/>
          </p15:clr>
        </p15:guide>
        <p15:guide id="4"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al Chaudhary" initials="KC" lastIdx="2" clrIdx="0">
    <p:extLst>
      <p:ext uri="{19B8F6BF-5375-455C-9EA6-DF929625EA0E}">
        <p15:presenceInfo xmlns:p15="http://schemas.microsoft.com/office/powerpoint/2012/main" userId="d311c14917aee1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B653"/>
    <a:srgbClr val="14467C"/>
    <a:srgbClr val="F2EFEC"/>
    <a:srgbClr val="DFDFDF"/>
    <a:srgbClr val="F5F5F5"/>
    <a:srgbClr val="D0BEA4"/>
    <a:srgbClr val="27C367"/>
    <a:srgbClr val="D1BBA2"/>
    <a:srgbClr val="45B652"/>
    <a:srgbClr val="2C9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96357" autoAdjust="0"/>
  </p:normalViewPr>
  <p:slideViewPr>
    <p:cSldViewPr>
      <p:cViewPr varScale="1">
        <p:scale>
          <a:sx n="54" d="100"/>
          <a:sy n="54" d="100"/>
        </p:scale>
        <p:origin x="2436" y="90"/>
      </p:cViewPr>
      <p:guideLst>
        <p:guide orient="horz" pos="3840"/>
        <p:guide pos="1620"/>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05BA0E7-CE0C-4B25-B94C-E429DA5545C2}" type="datetimeFigureOut">
              <a:rPr lang="en-US" smtClean="0"/>
              <a:t>6/18/2020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BE1291D-A241-4946-B341-6A0AE6B37749}" type="slidenum">
              <a:rPr lang="en-US" smtClean="0"/>
              <a:t>‹#›</a:t>
            </a:fld>
            <a:endParaRPr lang="en-US"/>
          </a:p>
        </p:txBody>
      </p:sp>
    </p:spTree>
    <p:extLst>
      <p:ext uri="{BB962C8B-B14F-4D97-AF65-F5344CB8AC3E}">
        <p14:creationId xmlns:p14="http://schemas.microsoft.com/office/powerpoint/2010/main" val="51438810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4E02CA35-3C09-43D8-BE2A-24EAEA0EAD32}" type="datetimeFigureOut">
              <a:rPr lang="en-GB" smtClean="0"/>
              <a:pPr/>
              <a:t>18/06/2020</a:t>
            </a:fld>
            <a:endParaRPr lang="en-GB"/>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3F9EC770-E9D0-4AFA-A5AE-A77C461E17A4}" type="slidenum">
              <a:rPr lang="en-GB" smtClean="0"/>
              <a:pPr/>
              <a:t>‹#›</a:t>
            </a:fld>
            <a:endParaRPr lang="en-GB"/>
          </a:p>
        </p:txBody>
      </p:sp>
    </p:spTree>
    <p:extLst>
      <p:ext uri="{BB962C8B-B14F-4D97-AF65-F5344CB8AC3E}">
        <p14:creationId xmlns:p14="http://schemas.microsoft.com/office/powerpoint/2010/main" val="93173628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2E8568-7E64-4242-B28B-FE961CD0C151}" type="datetime1">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42F76-8586-4EEB-B8F6-A3C022B4A144}" type="slidenum">
              <a:rPr lang="en-US" smtClean="0"/>
              <a:pPr/>
              <a:t>‹#›</a:t>
            </a:fld>
            <a:endParaRPr lang="en-US"/>
          </a:p>
        </p:txBody>
      </p:sp>
    </p:spTree>
    <p:extLst>
      <p:ext uri="{BB962C8B-B14F-4D97-AF65-F5344CB8AC3E}">
        <p14:creationId xmlns:p14="http://schemas.microsoft.com/office/powerpoint/2010/main" val="324772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1C58A-326B-4E5B-B88F-0C04391EDA36}" type="datetime1">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42F76-8586-4EEB-B8F6-A3C022B4A144}" type="slidenum">
              <a:rPr lang="en-US" smtClean="0"/>
              <a:pPr/>
              <a:t>‹#›</a:t>
            </a:fld>
            <a:endParaRPr lang="en-US"/>
          </a:p>
        </p:txBody>
      </p:sp>
    </p:spTree>
    <p:extLst>
      <p:ext uri="{BB962C8B-B14F-4D97-AF65-F5344CB8AC3E}">
        <p14:creationId xmlns:p14="http://schemas.microsoft.com/office/powerpoint/2010/main" val="287501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F5FB51-24E2-4629-9422-492AB988DC7F}" type="datetime1">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42F76-8586-4EEB-B8F6-A3C022B4A144}" type="slidenum">
              <a:rPr lang="en-US" smtClean="0"/>
              <a:pPr/>
              <a:t>‹#›</a:t>
            </a:fld>
            <a:endParaRPr lang="en-US"/>
          </a:p>
        </p:txBody>
      </p:sp>
    </p:spTree>
    <p:extLst>
      <p:ext uri="{BB962C8B-B14F-4D97-AF65-F5344CB8AC3E}">
        <p14:creationId xmlns:p14="http://schemas.microsoft.com/office/powerpoint/2010/main" val="227427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78B4B-DBAF-4BC0-AAF4-DF8D87891165}" type="datetime1">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42F76-8586-4EEB-B8F6-A3C022B4A144}" type="slidenum">
              <a:rPr lang="en-US" smtClean="0"/>
              <a:pPr/>
              <a:t>‹#›</a:t>
            </a:fld>
            <a:endParaRPr lang="en-US"/>
          </a:p>
        </p:txBody>
      </p:sp>
    </p:spTree>
    <p:extLst>
      <p:ext uri="{BB962C8B-B14F-4D97-AF65-F5344CB8AC3E}">
        <p14:creationId xmlns:p14="http://schemas.microsoft.com/office/powerpoint/2010/main" val="61854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0EA9A-EC99-4CEA-98A2-64C88DFF1786}" type="datetime1">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42F76-8586-4EEB-B8F6-A3C022B4A144}" type="slidenum">
              <a:rPr lang="en-US" smtClean="0"/>
              <a:pPr/>
              <a:t>‹#›</a:t>
            </a:fld>
            <a:endParaRPr lang="en-US"/>
          </a:p>
        </p:txBody>
      </p:sp>
    </p:spTree>
    <p:extLst>
      <p:ext uri="{BB962C8B-B14F-4D97-AF65-F5344CB8AC3E}">
        <p14:creationId xmlns:p14="http://schemas.microsoft.com/office/powerpoint/2010/main" val="166039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2"/>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2"/>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98EFB2-5CEA-4A09-8B85-EEC6A14EA17B}" type="datetime1">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42F76-8586-4EEB-B8F6-A3C022B4A144}" type="slidenum">
              <a:rPr lang="en-US" smtClean="0"/>
              <a:pPr/>
              <a:t>‹#›</a:t>
            </a:fld>
            <a:endParaRPr lang="en-US"/>
          </a:p>
        </p:txBody>
      </p:sp>
    </p:spTree>
    <p:extLst>
      <p:ext uri="{BB962C8B-B14F-4D97-AF65-F5344CB8AC3E}">
        <p14:creationId xmlns:p14="http://schemas.microsoft.com/office/powerpoint/2010/main" val="377930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270BDA-B687-472E-89DA-52BAC17D76F3}" type="datetime1">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42F76-8586-4EEB-B8F6-A3C022B4A144}" type="slidenum">
              <a:rPr lang="en-US" smtClean="0"/>
              <a:pPr/>
              <a:t>‹#›</a:t>
            </a:fld>
            <a:endParaRPr lang="en-US"/>
          </a:p>
        </p:txBody>
      </p:sp>
    </p:spTree>
    <p:extLst>
      <p:ext uri="{BB962C8B-B14F-4D97-AF65-F5344CB8AC3E}">
        <p14:creationId xmlns:p14="http://schemas.microsoft.com/office/powerpoint/2010/main" val="362159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42249-20C7-4713-8D12-C4978E994096}" type="datetime1">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42F76-8586-4EEB-B8F6-A3C022B4A144}" type="slidenum">
              <a:rPr lang="en-US" smtClean="0"/>
              <a:pPr/>
              <a:t>‹#›</a:t>
            </a:fld>
            <a:endParaRPr lang="en-US"/>
          </a:p>
        </p:txBody>
      </p:sp>
    </p:spTree>
    <p:extLst>
      <p:ext uri="{BB962C8B-B14F-4D97-AF65-F5344CB8AC3E}">
        <p14:creationId xmlns:p14="http://schemas.microsoft.com/office/powerpoint/2010/main" val="328507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B358ED3-83EA-419C-A0FE-E6118D77A4F6}"/>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6" name="Slide Number Placeholder 5">
            <a:extLst>
              <a:ext uri="{FF2B5EF4-FFF2-40B4-BE49-F238E27FC236}">
                <a16:creationId xmlns:a16="http://schemas.microsoft.com/office/drawing/2014/main" id="{9FE034E0-FCCA-4C2D-90A0-AC7310684849}"/>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7" name="Picture 6">
            <a:extLst>
              <a:ext uri="{FF2B5EF4-FFF2-40B4-BE49-F238E27FC236}">
                <a16:creationId xmlns:a16="http://schemas.microsoft.com/office/drawing/2014/main" id="{EE4B60CF-9860-439E-A932-202407E57B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99" y="8769363"/>
            <a:ext cx="800133" cy="275989"/>
          </a:xfrm>
          <a:prstGeom prst="rect">
            <a:avLst/>
          </a:prstGeom>
        </p:spPr>
      </p:pic>
      <p:cxnSp>
        <p:nvCxnSpPr>
          <p:cNvPr id="8" name="Straight Connector 7">
            <a:extLst>
              <a:ext uri="{FF2B5EF4-FFF2-40B4-BE49-F238E27FC236}">
                <a16:creationId xmlns:a16="http://schemas.microsoft.com/office/drawing/2014/main" id="{A36F8008-C7FF-4880-9272-3E3978530B22}"/>
              </a:ext>
            </a:extLst>
          </p:cNvPr>
          <p:cNvCxnSpPr/>
          <p:nvPr userDrawn="1"/>
        </p:nvCxnSpPr>
        <p:spPr>
          <a:xfrm>
            <a:off x="0" y="8610600"/>
            <a:ext cx="6858000" cy="0"/>
          </a:xfrm>
          <a:prstGeom prst="line">
            <a:avLst/>
          </a:prstGeom>
          <a:ln>
            <a:solidFill>
              <a:srgbClr val="46B6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8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8" y="364069"/>
            <a:ext cx="3833813"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817FA29-4A72-4C29-B1EF-35F27E14AB32}" type="datetime1">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42F76-8586-4EEB-B8F6-A3C022B4A144}" type="slidenum">
              <a:rPr lang="en-US" smtClean="0"/>
              <a:pPr/>
              <a:t>‹#›</a:t>
            </a:fld>
            <a:endParaRPr lang="en-US"/>
          </a:p>
        </p:txBody>
      </p:sp>
    </p:spTree>
    <p:extLst>
      <p:ext uri="{BB962C8B-B14F-4D97-AF65-F5344CB8AC3E}">
        <p14:creationId xmlns:p14="http://schemas.microsoft.com/office/powerpoint/2010/main" val="356976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406E62B-93FB-467B-8497-9299129A8E39}" type="datetime1">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42F76-8586-4EEB-B8F6-A3C022B4A144}" type="slidenum">
              <a:rPr lang="en-US" smtClean="0"/>
              <a:pPr/>
              <a:t>‹#›</a:t>
            </a:fld>
            <a:endParaRPr lang="en-US"/>
          </a:p>
        </p:txBody>
      </p:sp>
    </p:spTree>
    <p:extLst>
      <p:ext uri="{BB962C8B-B14F-4D97-AF65-F5344CB8AC3E}">
        <p14:creationId xmlns:p14="http://schemas.microsoft.com/office/powerpoint/2010/main" val="27323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415817-E519-43DD-AC5F-B21AB23177D0}" type="datetime1">
              <a:rPr lang="en-US" smtClean="0"/>
              <a:t>6/18/2020</a:t>
            </a:fld>
            <a:endParaRPr lang="en-US"/>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F042F76-8586-4EEB-B8F6-A3C022B4A144}" type="slidenum">
              <a:rPr lang="en-US" smtClean="0"/>
              <a:pPr/>
              <a:t>‹#›</a:t>
            </a:fld>
            <a:endParaRPr lang="en-US"/>
          </a:p>
        </p:txBody>
      </p:sp>
    </p:spTree>
    <p:extLst>
      <p:ext uri="{BB962C8B-B14F-4D97-AF65-F5344CB8AC3E}">
        <p14:creationId xmlns:p14="http://schemas.microsoft.com/office/powerpoint/2010/main" val="132143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fightcovid.holisollogistics.com/" TargetMode="External"/><Relationship Id="rId2" Type="http://schemas.openxmlformats.org/officeDocument/2006/relationships/hyperlink" Target="https://insite.holisollogistics.com/user/view_lob_file/7"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467C"/>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7D7D-95C8-48F3-880C-C8B3E9927625}"/>
              </a:ext>
            </a:extLst>
          </p:cNvPr>
          <p:cNvSpPr/>
          <p:nvPr/>
        </p:nvSpPr>
        <p:spPr>
          <a:xfrm>
            <a:off x="0" y="0"/>
            <a:ext cx="6858000" cy="9144000"/>
          </a:xfrm>
          <a:prstGeom prst="rect">
            <a:avLst/>
          </a:prstGeom>
          <a:solidFill>
            <a:srgbClr val="14467C"/>
          </a:solidFill>
          <a:ln>
            <a:solidFill>
              <a:srgbClr val="1446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EB6F92F2-FF4F-4D49-B643-276942BBFA34}"/>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228600" y="308688"/>
            <a:ext cx="6400800" cy="6400800"/>
          </a:xfrm>
          <a:prstGeom prst="rect">
            <a:avLst/>
          </a:prstGeom>
          <a:effectLst/>
        </p:spPr>
      </p:pic>
      <p:grpSp>
        <p:nvGrpSpPr>
          <p:cNvPr id="6" name="Group 5">
            <a:extLst>
              <a:ext uri="{FF2B5EF4-FFF2-40B4-BE49-F238E27FC236}">
                <a16:creationId xmlns:a16="http://schemas.microsoft.com/office/drawing/2014/main" id="{F71989CB-96E9-45F9-AB15-BE95FB8F379E}"/>
              </a:ext>
            </a:extLst>
          </p:cNvPr>
          <p:cNvGrpSpPr/>
          <p:nvPr/>
        </p:nvGrpSpPr>
        <p:grpSpPr>
          <a:xfrm>
            <a:off x="2358834" y="7333861"/>
            <a:ext cx="4522493" cy="1149220"/>
            <a:chOff x="1486453" y="470045"/>
            <a:chExt cx="5371549" cy="1364975"/>
          </a:xfrm>
        </p:grpSpPr>
        <p:sp>
          <p:nvSpPr>
            <p:cNvPr id="4" name="Flowchart: Manual Input 6">
              <a:extLst>
                <a:ext uri="{FF2B5EF4-FFF2-40B4-BE49-F238E27FC236}">
                  <a16:creationId xmlns:a16="http://schemas.microsoft.com/office/drawing/2014/main" id="{837FF7BC-56CC-4BF5-8E4F-D0F54375FBD7}"/>
                </a:ext>
              </a:extLst>
            </p:cNvPr>
            <p:cNvSpPr/>
            <p:nvPr/>
          </p:nvSpPr>
          <p:spPr>
            <a:xfrm flipH="1">
              <a:off x="1486453" y="470045"/>
              <a:ext cx="5371549" cy="1364975"/>
            </a:xfrm>
            <a:custGeom>
              <a:avLst/>
              <a:gdLst>
                <a:gd name="connsiteX0" fmla="*/ 0 w 4884774"/>
                <a:gd name="connsiteY0" fmla="*/ 0 h 1576715"/>
                <a:gd name="connsiteX1" fmla="*/ 4884774 w 4884774"/>
                <a:gd name="connsiteY1" fmla="*/ 0 h 1576715"/>
                <a:gd name="connsiteX2" fmla="*/ 4884774 w 4884774"/>
                <a:gd name="connsiteY2" fmla="*/ 1576715 h 1576715"/>
                <a:gd name="connsiteX3" fmla="*/ 0 w 4884774"/>
                <a:gd name="connsiteY3" fmla="*/ 1576715 h 1576715"/>
                <a:gd name="connsiteX4" fmla="*/ 0 w 4884774"/>
                <a:gd name="connsiteY4" fmla="*/ 0 h 1576715"/>
                <a:gd name="connsiteX0" fmla="*/ 0 w 4987168"/>
                <a:gd name="connsiteY0" fmla="*/ 0 h 1576715"/>
                <a:gd name="connsiteX1" fmla="*/ 4987168 w 4987168"/>
                <a:gd name="connsiteY1" fmla="*/ 2381 h 1576715"/>
                <a:gd name="connsiteX2" fmla="*/ 4884774 w 4987168"/>
                <a:gd name="connsiteY2" fmla="*/ 1576715 h 1576715"/>
                <a:gd name="connsiteX3" fmla="*/ 0 w 4987168"/>
                <a:gd name="connsiteY3" fmla="*/ 1576715 h 1576715"/>
                <a:gd name="connsiteX4" fmla="*/ 0 w 4987168"/>
                <a:gd name="connsiteY4" fmla="*/ 0 h 1576715"/>
                <a:gd name="connsiteX0" fmla="*/ 0 w 5549143"/>
                <a:gd name="connsiteY0" fmla="*/ 0 h 1576715"/>
                <a:gd name="connsiteX1" fmla="*/ 5549143 w 5549143"/>
                <a:gd name="connsiteY1" fmla="*/ 2381 h 1576715"/>
                <a:gd name="connsiteX2" fmla="*/ 4884774 w 5549143"/>
                <a:gd name="connsiteY2" fmla="*/ 1576715 h 1576715"/>
                <a:gd name="connsiteX3" fmla="*/ 0 w 5549143"/>
                <a:gd name="connsiteY3" fmla="*/ 1576715 h 1576715"/>
                <a:gd name="connsiteX4" fmla="*/ 0 w 5549143"/>
                <a:gd name="connsiteY4" fmla="*/ 0 h 1576715"/>
                <a:gd name="connsiteX0" fmla="*/ 0 w 6120643"/>
                <a:gd name="connsiteY0" fmla="*/ 7144 h 1583859"/>
                <a:gd name="connsiteX1" fmla="*/ 6120643 w 6120643"/>
                <a:gd name="connsiteY1" fmla="*/ 0 h 1583859"/>
                <a:gd name="connsiteX2" fmla="*/ 4884774 w 6120643"/>
                <a:gd name="connsiteY2" fmla="*/ 1583859 h 1583859"/>
                <a:gd name="connsiteX3" fmla="*/ 0 w 6120643"/>
                <a:gd name="connsiteY3" fmla="*/ 1583859 h 1583859"/>
                <a:gd name="connsiteX4" fmla="*/ 0 w 6120643"/>
                <a:gd name="connsiteY4" fmla="*/ 7144 h 158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0643" h="1583859">
                  <a:moveTo>
                    <a:pt x="0" y="7144"/>
                  </a:moveTo>
                  <a:lnTo>
                    <a:pt x="6120643" y="0"/>
                  </a:lnTo>
                  <a:lnTo>
                    <a:pt x="4884774" y="1583859"/>
                  </a:lnTo>
                  <a:lnTo>
                    <a:pt x="0" y="1583859"/>
                  </a:lnTo>
                  <a:lnTo>
                    <a:pt x="0" y="71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1219139"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5" name="Picture 4">
              <a:extLst>
                <a:ext uri="{FF2B5EF4-FFF2-40B4-BE49-F238E27FC236}">
                  <a16:creationId xmlns:a16="http://schemas.microsoft.com/office/drawing/2014/main" id="{69854ABA-ED10-4019-B435-8B5749A56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0978" y="739511"/>
              <a:ext cx="2394841" cy="826047"/>
            </a:xfrm>
            <a:prstGeom prst="rect">
              <a:avLst/>
            </a:prstGeom>
          </p:spPr>
        </p:pic>
      </p:grpSp>
    </p:spTree>
    <p:extLst>
      <p:ext uri="{BB962C8B-B14F-4D97-AF65-F5344CB8AC3E}">
        <p14:creationId xmlns:p14="http://schemas.microsoft.com/office/powerpoint/2010/main" val="383394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5DF72713-DD38-4A5A-A294-E42D305B7930}"/>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9" name="Slide Number Placeholder 5">
            <a:extLst>
              <a:ext uri="{FF2B5EF4-FFF2-40B4-BE49-F238E27FC236}">
                <a16:creationId xmlns:a16="http://schemas.microsoft.com/office/drawing/2014/main" id="{550D0AC3-D0F6-4A93-A4F4-62551E8FB846}"/>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10</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2" name="Title 1">
            <a:extLst>
              <a:ext uri="{FF2B5EF4-FFF2-40B4-BE49-F238E27FC236}">
                <a16:creationId xmlns:a16="http://schemas.microsoft.com/office/drawing/2014/main" id="{4E450586-044E-47ED-AB40-3760DFAE3B44}"/>
              </a:ext>
            </a:extLst>
          </p:cNvPr>
          <p:cNvSpPr txBox="1">
            <a:spLocks/>
          </p:cNvSpPr>
          <p:nvPr/>
        </p:nvSpPr>
        <p:spPr>
          <a:xfrm>
            <a:off x="38100" y="2438400"/>
            <a:ext cx="6858000" cy="576064"/>
          </a:xfrm>
          <a:prstGeom prst="rect">
            <a:avLst/>
          </a:prstGeom>
        </p:spPr>
        <p:txBody>
          <a:bodyP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IN" b="1" dirty="0"/>
              <a:t>Preventive and post identification measures to be taken</a:t>
            </a:r>
            <a:endParaRPr lang="en-IN" sz="3400" b="1" dirty="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A46C0D52-D75E-4251-84B8-64250D3E30C8}"/>
              </a:ext>
            </a:extLst>
          </p:cNvPr>
          <p:cNvSpPr txBox="1">
            <a:spLocks/>
          </p:cNvSpPr>
          <p:nvPr/>
        </p:nvSpPr>
        <p:spPr>
          <a:xfrm>
            <a:off x="27214" y="3554371"/>
            <a:ext cx="6858000" cy="576064"/>
          </a:xfrm>
          <a:prstGeom prst="rect">
            <a:avLst/>
          </a:prstGeom>
        </p:spPr>
        <p:txBody>
          <a:bodyPr vert="horz" lIns="91440" tIns="45720" rIns="91440" bIns="45720" rtlCol="0" anchor="ctr">
            <a:normAutofit fontScale="90000" lnSpcReduction="10000"/>
          </a:bodyPr>
          <a:lstStyle>
            <a:lvl1pPr algn="l" defTabSz="1219139" rtl="0" eaLnBrk="1" latinLnBrk="0" hangingPunct="1">
              <a:spcBef>
                <a:spcPct val="0"/>
              </a:spcBef>
              <a:buNone/>
              <a:defRPr sz="3733" kern="1200">
                <a:solidFill>
                  <a:srgbClr val="39B54A"/>
                </a:solidFill>
                <a:latin typeface="Arial Black" pitchFamily="34" charset="0"/>
                <a:ea typeface="+mj-ea"/>
                <a:cs typeface="+mj-cs"/>
              </a:defRPr>
            </a:lvl1pPr>
          </a:lstStyle>
          <a:p>
            <a:pPr algn="ctr"/>
            <a:r>
              <a:rPr lang="en-IN" dirty="0">
                <a:solidFill>
                  <a:srgbClr val="14467C"/>
                </a:solidFill>
              </a:rPr>
              <a:t>COVID-19</a:t>
            </a:r>
          </a:p>
        </p:txBody>
      </p:sp>
      <p:cxnSp>
        <p:nvCxnSpPr>
          <p:cNvPr id="15" name="Straight Connector 14">
            <a:extLst>
              <a:ext uri="{FF2B5EF4-FFF2-40B4-BE49-F238E27FC236}">
                <a16:creationId xmlns:a16="http://schemas.microsoft.com/office/drawing/2014/main" id="{A542FE4E-F265-4E31-8110-52880BFB9BA7}"/>
              </a:ext>
            </a:extLst>
          </p:cNvPr>
          <p:cNvCxnSpPr/>
          <p:nvPr/>
        </p:nvCxnSpPr>
        <p:spPr>
          <a:xfrm>
            <a:off x="2667000" y="4267200"/>
            <a:ext cx="1066800" cy="0"/>
          </a:xfrm>
          <a:prstGeom prst="line">
            <a:avLst/>
          </a:prstGeom>
          <a:ln w="57150">
            <a:solidFill>
              <a:srgbClr val="46B6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85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98749" y="244883"/>
            <a:ext cx="6660502" cy="576064"/>
          </a:xfrm>
          <a:prstGeom prst="rect">
            <a:avLst/>
          </a:prstGeom>
        </p:spPr>
        <p:txBody>
          <a:bodyPr>
            <a:normAutofit fontScale="75000" lnSpcReduction="2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IN" sz="3300" b="0" i="0" u="none" strike="noStrike" kern="1200" cap="none" spc="0" normalizeH="0" baseline="0" noProof="0" dirty="0">
                <a:ln>
                  <a:noFill/>
                </a:ln>
                <a:solidFill>
                  <a:srgbClr val="46B653"/>
                </a:solidFill>
                <a:effectLst/>
                <a:uLnTx/>
                <a:uFillTx/>
                <a:latin typeface="Arial Black" panose="020B0A04020102020204" pitchFamily="34" charset="0"/>
                <a:ea typeface="+mj-ea"/>
                <a:cs typeface="Arial" panose="020B0604020202020204" pitchFamily="34" charset="0"/>
              </a:rPr>
              <a:t>Safety guidelines on Home Isolation </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D1DCA-D8D7-45D6-A072-18FCB28E0457}" type="slidenum">
              <a:rPr kumimoji="0" lang="en-IN" sz="900" b="0" i="0" u="none" strike="noStrike" kern="1200" cap="none" spc="0" normalizeH="0" baseline="0" noProof="0" smtClean="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9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197498" y="1066800"/>
            <a:ext cx="6203302" cy="8762995"/>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800" b="1" dirty="0">
                <a:solidFill>
                  <a:prstClr val="black"/>
                </a:solidFill>
                <a:latin typeface="Droid Sans" panose="020B0606030804020204" pitchFamily="34" charset="0"/>
              </a:rPr>
              <a:t>As an individual, it is our responsibility to take care of the health and safety of ourselves and others. We have prepared some key guidelines to manage a situation if we identify any COVID19 cases at the workplace or in our close network.</a:t>
            </a:r>
            <a:endParaRPr lang="en-IN" sz="1800" b="1" dirty="0">
              <a:solidFill>
                <a:prstClr val="black"/>
              </a:solidFill>
              <a:latin typeface="Droid Sans" panose="020B0606030804020204" pitchFamily="34" charset="0"/>
            </a:endParaRP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1"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a:p>
            <a:pPr marR="0" lvl="0" algn="l" defTabSz="685800" rtl="0" eaLnBrk="1" fontAlgn="auto" latinLnBrk="0" hangingPunct="1">
              <a:lnSpc>
                <a:spcPct val="125000"/>
              </a:lnSpc>
              <a:spcBef>
                <a:spcPct val="20000"/>
              </a:spcBef>
              <a:spcAft>
                <a:spcPts val="0"/>
              </a:spcAft>
              <a:buClrTx/>
              <a:buSzTx/>
              <a:buFont typeface="Wingdings" panose="05000000000000000000" pitchFamily="2" charset="2"/>
              <a:buChar char="Ø"/>
              <a:tabLst/>
              <a:defRPr/>
            </a:pPr>
            <a:r>
              <a:rPr kumimoji="0" lang="en-IN" sz="1500" b="1" i="0" u="none" strike="noStrike" kern="1200" cap="none" spc="0" normalizeH="0" baseline="0" noProof="0" dirty="0">
                <a:ln>
                  <a:noFill/>
                </a:ln>
                <a:solidFill>
                  <a:prstClr val="black">
                    <a:lumMod val="85000"/>
                    <a:lumOff val="15000"/>
                  </a:prstClr>
                </a:solidFill>
                <a:effectLst/>
                <a:uLnTx/>
                <a:uFillTx/>
                <a:latin typeface="Droid Sans" panose="020B0606030804020204" pitchFamily="34" charset="0"/>
                <a:ea typeface="Droid Sans" panose="020B0606030804020204" pitchFamily="34" charset="0"/>
                <a:cs typeface="Droid Sans" panose="020B0606030804020204" pitchFamily="34" charset="0"/>
              </a:rPr>
              <a:t>We need to ensure daily adherence of the key standard guidelines as below:</a:t>
            </a:r>
            <a:endParaRPr kumimoji="0" lang="en-IN" sz="1500" b="0" i="0" u="none" strike="noStrike" kern="1200" cap="none" spc="0" normalizeH="0" baseline="0" noProof="0" dirty="0">
              <a:ln>
                <a:noFill/>
              </a:ln>
              <a:solidFill>
                <a:prstClr val="black">
                  <a:lumMod val="85000"/>
                  <a:lumOff val="15000"/>
                </a:prstClr>
              </a:solidFill>
              <a:effectLst/>
              <a:uLnTx/>
              <a:uFillTx/>
              <a:latin typeface="Droid Sans" panose="020B0606030804020204" pitchFamily="34" charset="0"/>
              <a:ea typeface="Droid Sans" panose="020B0606030804020204" pitchFamily="34" charset="0"/>
              <a:cs typeface="Droid Sans" panose="020B0606030804020204" pitchFamily="34" charset="0"/>
            </a:endParaRPr>
          </a:p>
          <a:p>
            <a:pPr marL="0" marR="0" lvl="0" indent="0" algn="l" defTabSz="685800" rtl="0" eaLnBrk="1" fontAlgn="auto" latinLnBrk="0" hangingPunct="1">
              <a:lnSpc>
                <a:spcPct val="125000"/>
              </a:lnSpc>
              <a:spcBef>
                <a:spcPct val="20000"/>
              </a:spcBef>
              <a:spcAft>
                <a:spcPts val="0"/>
              </a:spcAft>
              <a:buClrTx/>
              <a:buSzTx/>
              <a:buNone/>
              <a:tabLst/>
              <a:defRPr/>
            </a:pPr>
            <a:endParaRPr kumimoji="0" lang="en-IN" sz="1500" b="0" i="0" u="none" strike="noStrike" kern="1200" cap="none" spc="0" normalizeH="0" baseline="0" noProof="0" dirty="0">
              <a:ln>
                <a:noFill/>
              </a:ln>
              <a:solidFill>
                <a:prstClr val="black">
                  <a:lumMod val="85000"/>
                  <a:lumOff val="15000"/>
                </a:prstClr>
              </a:solidFill>
              <a:effectLst/>
              <a:uLnTx/>
              <a:uFillTx/>
              <a:latin typeface="Droid Sans" panose="020B0606030804020204" pitchFamily="34" charset="0"/>
              <a:ea typeface="Droid Sans" panose="020B0606030804020204" pitchFamily="34" charset="0"/>
              <a:cs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All co-workers must download </a:t>
            </a:r>
            <a:r>
              <a:rPr lang="en-US" sz="1500" dirty="0" err="1">
                <a:solidFill>
                  <a:prstClr val="black">
                    <a:lumMod val="85000"/>
                    <a:lumOff val="15000"/>
                  </a:prstClr>
                </a:solidFill>
                <a:latin typeface="Droid Sans" panose="020B0606030804020204" pitchFamily="34" charset="0"/>
              </a:rPr>
              <a:t>Aryogya</a:t>
            </a:r>
            <a:r>
              <a:rPr lang="en-US" sz="1500" dirty="0">
                <a:solidFill>
                  <a:prstClr val="black">
                    <a:lumMod val="85000"/>
                    <a:lumOff val="15000"/>
                  </a:prstClr>
                </a:solidFill>
                <a:latin typeface="Droid Sans" panose="020B0606030804020204" pitchFamily="34" charset="0"/>
              </a:rPr>
              <a:t> </a:t>
            </a:r>
            <a:r>
              <a:rPr lang="en-US" sz="1500" dirty="0" err="1">
                <a:solidFill>
                  <a:prstClr val="black">
                    <a:lumMod val="85000"/>
                    <a:lumOff val="15000"/>
                  </a:prstClr>
                </a:solidFill>
                <a:latin typeface="Droid Sans" panose="020B0606030804020204" pitchFamily="34" charset="0"/>
              </a:rPr>
              <a:t>Setu</a:t>
            </a:r>
            <a:r>
              <a:rPr lang="en-US" sz="1500" dirty="0">
                <a:solidFill>
                  <a:prstClr val="black">
                    <a:lumMod val="85000"/>
                    <a:lumOff val="15000"/>
                  </a:prstClr>
                </a:solidFill>
                <a:latin typeface="Droid Sans" panose="020B0606030804020204" pitchFamily="34" charset="0"/>
              </a:rPr>
              <a:t> App, it is mandatory.</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Mandatory usage of PPE equipment at workplace such as mask and gloves </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Ensuring usage of PPE is done as per the guideline of the product</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Hand washing routine must be followed</a:t>
            </a:r>
          </a:p>
          <a:p>
            <a:pPr lvl="0">
              <a:lnSpc>
                <a:spcPct val="150000"/>
              </a:lnSpc>
            </a:pPr>
            <a:r>
              <a:rPr lang="en-IN" sz="1500" dirty="0">
                <a:solidFill>
                  <a:prstClr val="black">
                    <a:lumMod val="85000"/>
                    <a:lumOff val="15000"/>
                  </a:prstClr>
                </a:solidFill>
                <a:latin typeface="Droid Sans" panose="020B0606030804020204" pitchFamily="34" charset="0"/>
              </a:rPr>
              <a:t>There should be total ban on non-essential visitors at site</a:t>
            </a:r>
          </a:p>
          <a:p>
            <a:pPr lvl="0">
              <a:lnSpc>
                <a:spcPct val="150000"/>
              </a:lnSpc>
            </a:pPr>
            <a:r>
              <a:rPr lang="en-US" sz="1500" dirty="0">
                <a:solidFill>
                  <a:prstClr val="black">
                    <a:lumMod val="85000"/>
                    <a:lumOff val="15000"/>
                  </a:prstClr>
                </a:solidFill>
                <a:latin typeface="Droid Sans" panose="020B0606030804020204" pitchFamily="34" charset="0"/>
              </a:rPr>
              <a:t>Social distancing to be maintained all the time</a:t>
            </a:r>
            <a:endParaRPr lang="en-IN" sz="1500" dirty="0">
              <a:solidFill>
                <a:prstClr val="black">
                  <a:lumMod val="85000"/>
                  <a:lumOff val="15000"/>
                </a:prstClr>
              </a:solidFill>
              <a:latin typeface="Droid Sans" panose="020B0606030804020204" pitchFamily="34" charset="0"/>
            </a:endParaRPr>
          </a:p>
          <a:p>
            <a:pPr marL="342900" marR="0" lvl="1" indent="0" algn="l" defTabSz="685800" rtl="0" eaLnBrk="1" fontAlgn="auto" latinLnBrk="0" hangingPunct="1">
              <a:lnSpc>
                <a:spcPct val="125000"/>
              </a:lnSpc>
              <a:spcBef>
                <a:spcPct val="20000"/>
              </a:spcBef>
              <a:spcAft>
                <a:spcPts val="0"/>
              </a:spcAft>
              <a:buClrTx/>
              <a:buSzTx/>
              <a:buNone/>
              <a:tabLst/>
              <a:defRPr/>
            </a:pPr>
            <a:endParaRPr kumimoji="0" lang="en-IN" sz="1500" b="0" i="0" u="none" strike="noStrike" kern="1200" cap="none" spc="0" normalizeH="0" baseline="0" noProof="0" dirty="0">
              <a:ln>
                <a:noFill/>
              </a:ln>
              <a:solidFill>
                <a:prstClr val="black">
                  <a:lumMod val="85000"/>
                  <a:lumOff val="15000"/>
                </a:prstClr>
              </a:solidFill>
              <a:effectLst/>
              <a:uLnTx/>
              <a:uFillTx/>
              <a:latin typeface="Droid Sans" panose="020B0606030804020204" pitchFamily="34" charset="0"/>
              <a:ea typeface="Droid Sans" panose="020B0606030804020204" pitchFamily="34" charset="0"/>
              <a:cs typeface="Droid Sans" panose="020B0606030804020204" pitchFamily="34" charset="0"/>
            </a:endParaRPr>
          </a:p>
          <a:p>
            <a:pPr marL="0" indent="0">
              <a:buNone/>
            </a:pPr>
            <a:endParaRPr lang="en-IN" sz="1800" dirty="0">
              <a:solidFill>
                <a:prstClr val="black">
                  <a:lumMod val="85000"/>
                  <a:lumOff val="15000"/>
                </a:prstClr>
              </a:solidFill>
              <a:latin typeface="Droid Sans" panose="020B0606030804020204" pitchFamily="34" charset="0"/>
              <a:ea typeface="Droid Sans" panose="020B0606030804020204" pitchFamily="34" charset="0"/>
              <a:cs typeface="Droid Sans" panose="020B0606030804020204" pitchFamily="34" charset="0"/>
            </a:endParaRPr>
          </a:p>
          <a:p>
            <a:pPr marL="0" marR="0" lvl="0" indent="0" algn="l" defTabSz="685800" rtl="0" eaLnBrk="1" fontAlgn="auto" latinLnBrk="0" hangingPunct="1">
              <a:lnSpc>
                <a:spcPct val="100000"/>
              </a:lnSpc>
              <a:spcBef>
                <a:spcPct val="20000"/>
              </a:spcBef>
              <a:spcAft>
                <a:spcPts val="0"/>
              </a:spcAft>
              <a:buClrTx/>
              <a:buSzTx/>
              <a:buNone/>
              <a:tabLst/>
              <a:defRPr/>
            </a:pPr>
            <a:endParaRPr kumimoji="0" lang="en-IN" sz="1800"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358828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98749" y="244883"/>
            <a:ext cx="6660502" cy="576064"/>
          </a:xfrm>
          <a:prstGeom prst="rect">
            <a:avLst/>
          </a:prstGeom>
        </p:spPr>
        <p:txBody>
          <a:bodyPr>
            <a:normAutofit fontScale="75000" lnSpcReduction="2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IN" sz="3300" b="0" i="0" u="none" strike="noStrike" kern="1200" cap="none" spc="0" normalizeH="0" baseline="0" noProof="0" dirty="0">
                <a:ln>
                  <a:noFill/>
                </a:ln>
                <a:solidFill>
                  <a:srgbClr val="46B653"/>
                </a:solidFill>
                <a:effectLst/>
                <a:uLnTx/>
                <a:uFillTx/>
                <a:latin typeface="Arial Black" panose="020B0A04020102020204" pitchFamily="34" charset="0"/>
                <a:ea typeface="+mj-ea"/>
                <a:cs typeface="Arial" panose="020B0604020202020204" pitchFamily="34" charset="0"/>
              </a:rPr>
              <a:t>Safety guidelines on Home Isolation </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D1DCA-D8D7-45D6-A072-18FCB28E0457}" type="slidenum">
              <a:rPr kumimoji="0" lang="en-IN" sz="900" b="0" i="0" u="none" strike="noStrike" kern="1200" cap="none" spc="0" normalizeH="0" baseline="0" noProof="0" smtClean="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sz="9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0" y="878546"/>
            <a:ext cx="6858000" cy="8722654"/>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1"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a:p>
            <a:pPr>
              <a:lnSpc>
                <a:spcPct val="125000"/>
              </a:lnSpc>
              <a:buFont typeface="Wingdings" panose="05000000000000000000" pitchFamily="2" charset="2"/>
              <a:buChar char="Ø"/>
              <a:defRPr/>
            </a:pPr>
            <a:r>
              <a:rPr kumimoji="0" lang="en-IN" sz="1500" b="0" i="0" u="none" strike="noStrike" kern="1200" cap="none" spc="0" normalizeH="0" baseline="0" noProof="0" dirty="0">
                <a:ln>
                  <a:noFill/>
                </a:ln>
                <a:solidFill>
                  <a:prstClr val="black">
                    <a:lumMod val="85000"/>
                    <a:lumOff val="15000"/>
                  </a:prstClr>
                </a:solidFill>
                <a:effectLst/>
                <a:uLnTx/>
                <a:uFillTx/>
                <a:latin typeface="Droid Sans" panose="020B0606030804020204" pitchFamily="34" charset="0"/>
                <a:ea typeface="Droid Sans" panose="020B0606030804020204" pitchFamily="34" charset="0"/>
                <a:cs typeface="Droid Sans" panose="020B0606030804020204" pitchFamily="34" charset="0"/>
              </a:rPr>
              <a:t> </a:t>
            </a:r>
            <a:r>
              <a:rPr lang="en-US" sz="1500" b="1" dirty="0">
                <a:solidFill>
                  <a:prstClr val="black">
                    <a:lumMod val="85000"/>
                    <a:lumOff val="15000"/>
                  </a:prstClr>
                </a:solidFill>
                <a:latin typeface="Droid Sans" panose="020B0606030804020204" pitchFamily="34" charset="0"/>
              </a:rPr>
              <a:t>Identification of a COVID19 mild/pre-symptoms in the co-worker </a:t>
            </a:r>
          </a:p>
          <a:p>
            <a:pPr marL="0" indent="0">
              <a:lnSpc>
                <a:spcPct val="125000"/>
              </a:lnSpc>
              <a:buNone/>
              <a:defRPr/>
            </a:pPr>
            <a:endParaRPr kumimoji="0" lang="en-IN" sz="1500" b="0" i="0" u="none" strike="noStrike" kern="1200" cap="none" spc="0" normalizeH="0" baseline="0" noProof="0" dirty="0">
              <a:ln>
                <a:noFill/>
              </a:ln>
              <a:solidFill>
                <a:prstClr val="black">
                  <a:lumMod val="85000"/>
                  <a:lumOff val="15000"/>
                </a:prstClr>
              </a:solidFill>
              <a:effectLst/>
              <a:uLnTx/>
              <a:uFillTx/>
              <a:latin typeface="Droid Sans" panose="020B0606030804020204" pitchFamily="34" charset="0"/>
              <a:ea typeface="+mn-ea"/>
              <a:cs typeface="+mn-cs"/>
            </a:endParaRPr>
          </a:p>
          <a:p>
            <a:pPr lvl="0">
              <a:lnSpc>
                <a:spcPct val="150000"/>
              </a:lnSpc>
            </a:pPr>
            <a:r>
              <a:rPr lang="en-US" sz="1500" dirty="0">
                <a:solidFill>
                  <a:prstClr val="black">
                    <a:lumMod val="85000"/>
                    <a:lumOff val="15000"/>
                  </a:prstClr>
                </a:solidFill>
                <a:latin typeface="Droid Sans" panose="020B0606030804020204" pitchFamily="34" charset="0"/>
              </a:rPr>
              <a:t>Immediate notification to the nearest medical authority. (Contact available at MHA website)</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Follow up of COVID19 medical report to reconfirm</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Identify the close contacts made at workplace</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Information the reporting manager and LOB head and HR team</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Instruction to the co-workers or people came in close contact with the affected co-worker to stay at home and Isolate him/herself for 14 days.</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Immediate closing of the facility and sanitizing it before opening for operations </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Not to allow any close contact or affected co-worker to join unless they have completed the treatment or quarantine basis the guidelines and being tested negative.</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Replace the affected co-workers with the substitute workers till the time they can resume the work</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Reallocation of the work accordingly to be done to new co-workers</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Customers to be informed basis the guideline from LOB head.</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Ensure regular follow with the affected co-worker or family and close contacts.</a:t>
            </a:r>
            <a:endParaRPr lang="en-IN" sz="1500" dirty="0">
              <a:solidFill>
                <a:prstClr val="black">
                  <a:lumMod val="85000"/>
                  <a:lumOff val="15000"/>
                </a:prstClr>
              </a:solidFill>
              <a:latin typeface="Droid Sans" panose="020B0606030804020204" pitchFamily="34" charset="0"/>
            </a:endParaRPr>
          </a:p>
          <a:p>
            <a:endParaRPr lang="en-IN" sz="1500" dirty="0">
              <a:solidFill>
                <a:prstClr val="black">
                  <a:lumMod val="85000"/>
                  <a:lumOff val="15000"/>
                </a:prstClr>
              </a:solidFill>
              <a:latin typeface="Droid Sans" panose="020B0606030804020204" pitchFamily="34" charset="0"/>
            </a:endParaRPr>
          </a:p>
          <a:p>
            <a:pPr marL="557213" marR="0" lvl="1" indent="-214313" algn="l" defTabSz="685800" rtl="0" eaLnBrk="1" fontAlgn="auto" latinLnBrk="0" hangingPunct="1">
              <a:lnSpc>
                <a:spcPct val="125000"/>
              </a:lnSpc>
              <a:spcBef>
                <a:spcPct val="20000"/>
              </a:spcBef>
              <a:spcAft>
                <a:spcPts val="0"/>
              </a:spcAft>
              <a:buClrTx/>
              <a:buSzTx/>
              <a:buFont typeface="Arial" pitchFamily="34" charset="0"/>
              <a:buChar char="–"/>
              <a:tabLst/>
              <a:defRPr/>
            </a:pPr>
            <a:endParaRPr lang="en-IN" sz="1500" dirty="0">
              <a:solidFill>
                <a:prstClr val="black">
                  <a:lumMod val="85000"/>
                  <a:lumOff val="15000"/>
                </a:prstClr>
              </a:solidFill>
              <a:latin typeface="Droid Sans" panose="020B0606030804020204" pitchFamily="34" charset="0"/>
            </a:endParaRP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lang="en-IN" sz="1500" dirty="0">
              <a:solidFill>
                <a:prstClr val="black">
                  <a:lumMod val="85000"/>
                  <a:lumOff val="15000"/>
                </a:prstClr>
              </a:solidFill>
              <a:latin typeface="Droid Sans" panose="020B0606030804020204" pitchFamily="34" charset="0"/>
            </a:endParaRP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71849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98749" y="244883"/>
            <a:ext cx="6660502" cy="576064"/>
          </a:xfrm>
          <a:prstGeom prst="rect">
            <a:avLst/>
          </a:prstGeom>
        </p:spPr>
        <p:txBody>
          <a:bodyPr>
            <a:normAutofit fontScale="75000" lnSpcReduction="2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IN" sz="3300" b="0" i="0" u="none" strike="noStrike" kern="1200" cap="none" spc="0" normalizeH="0" baseline="0" noProof="0" dirty="0">
                <a:ln>
                  <a:noFill/>
                </a:ln>
                <a:solidFill>
                  <a:srgbClr val="46B653"/>
                </a:solidFill>
                <a:effectLst/>
                <a:uLnTx/>
                <a:uFillTx/>
                <a:latin typeface="Arial Black" panose="020B0A04020102020204" pitchFamily="34" charset="0"/>
                <a:ea typeface="+mj-ea"/>
                <a:cs typeface="Arial" panose="020B0604020202020204" pitchFamily="34" charset="0"/>
              </a:rPr>
              <a:t>Safety guidelines on Home Isolation </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D1DCA-D8D7-45D6-A072-18FCB28E0457}" type="slidenum">
              <a:rPr kumimoji="0" lang="en-IN" sz="900" b="0" i="0" u="none" strike="noStrike" kern="1200" cap="none" spc="0" normalizeH="0" baseline="0" noProof="0" smtClean="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N" sz="9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0" y="878546"/>
            <a:ext cx="6858000" cy="8722654"/>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1"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a:p>
            <a:pPr>
              <a:lnSpc>
                <a:spcPct val="125000"/>
              </a:lnSpc>
              <a:buFont typeface="Wingdings" panose="05000000000000000000" pitchFamily="2" charset="2"/>
              <a:buChar char="Ø"/>
              <a:defRPr/>
            </a:pPr>
            <a:r>
              <a:rPr kumimoji="0" lang="en-IN" sz="1500" b="0" i="0" u="none" strike="noStrike" kern="1200" cap="none" spc="0" normalizeH="0" baseline="0" noProof="0" dirty="0">
                <a:ln>
                  <a:noFill/>
                </a:ln>
                <a:solidFill>
                  <a:prstClr val="black">
                    <a:lumMod val="85000"/>
                    <a:lumOff val="15000"/>
                  </a:prstClr>
                </a:solidFill>
                <a:effectLst/>
                <a:uLnTx/>
                <a:uFillTx/>
                <a:latin typeface="Droid Sans" panose="020B0606030804020204" pitchFamily="34" charset="0"/>
                <a:ea typeface="Droid Sans" panose="020B0606030804020204" pitchFamily="34" charset="0"/>
                <a:cs typeface="Droid Sans" panose="020B0606030804020204" pitchFamily="34" charset="0"/>
              </a:rPr>
              <a:t> </a:t>
            </a:r>
            <a:r>
              <a:rPr lang="en-US" sz="1500" b="1" dirty="0">
                <a:solidFill>
                  <a:prstClr val="black">
                    <a:lumMod val="85000"/>
                    <a:lumOff val="15000"/>
                  </a:prstClr>
                </a:solidFill>
                <a:latin typeface="Droid Sans" panose="020B0606030804020204" pitchFamily="34" charset="0"/>
              </a:rPr>
              <a:t>General guidelines for Isolations, all guidelines of medical authority must be noted and followed along the below</a:t>
            </a:r>
          </a:p>
          <a:p>
            <a:pPr marL="0" indent="0">
              <a:lnSpc>
                <a:spcPct val="125000"/>
              </a:lnSpc>
              <a:buNone/>
              <a:defRPr/>
            </a:pPr>
            <a:endParaRPr kumimoji="0" lang="en-IN" sz="1500" b="0" i="0" u="none" strike="noStrike" kern="1200" cap="none" spc="0" normalizeH="0" baseline="0" noProof="0" dirty="0">
              <a:ln>
                <a:noFill/>
              </a:ln>
              <a:solidFill>
                <a:prstClr val="black">
                  <a:lumMod val="85000"/>
                  <a:lumOff val="15000"/>
                </a:prstClr>
              </a:solidFill>
              <a:effectLst/>
              <a:uLnTx/>
              <a:uFillTx/>
              <a:latin typeface="Droid Sans" panose="020B0606030804020204" pitchFamily="34" charset="0"/>
              <a:ea typeface="+mn-ea"/>
              <a:cs typeface="+mn-cs"/>
            </a:endParaRPr>
          </a:p>
          <a:p>
            <a:pPr lvl="0">
              <a:lnSpc>
                <a:spcPct val="150000"/>
              </a:lnSpc>
            </a:pPr>
            <a:r>
              <a:rPr lang="en-US" sz="1500" dirty="0">
                <a:solidFill>
                  <a:prstClr val="black">
                    <a:lumMod val="85000"/>
                    <a:lumOff val="15000"/>
                  </a:prstClr>
                </a:solidFill>
                <a:latin typeface="Droid Sans" panose="020B0606030804020204" pitchFamily="34" charset="0"/>
              </a:rPr>
              <a:t>Duration for isolation is 14 days</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Isolated individual must stay in a well-ventilated single room preferably with an attached/separate toilet</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Continue to work from home, under no circumstances step out of the house </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Continue to check temperature and symptoms of COVID-19 including </a:t>
            </a:r>
            <a:r>
              <a:rPr lang="en-IN" sz="1500" dirty="0">
                <a:solidFill>
                  <a:prstClr val="black">
                    <a:lumMod val="85000"/>
                    <a:lumOff val="15000"/>
                  </a:prstClr>
                </a:solidFill>
                <a:latin typeface="Droid Sans" panose="020B0606030804020204" pitchFamily="34" charset="0"/>
              </a:rPr>
              <a:t>fever, cough, muscle aches or difficulty in breathing</a:t>
            </a:r>
          </a:p>
          <a:p>
            <a:pPr lvl="0">
              <a:lnSpc>
                <a:spcPct val="150000"/>
              </a:lnSpc>
            </a:pPr>
            <a:r>
              <a:rPr lang="en-US" sz="1500" dirty="0">
                <a:solidFill>
                  <a:prstClr val="black">
                    <a:lumMod val="85000"/>
                    <a:lumOff val="15000"/>
                  </a:prstClr>
                </a:solidFill>
                <a:latin typeface="Droid Sans" panose="020B0606030804020204" pitchFamily="34" charset="0"/>
              </a:rPr>
              <a:t>Maintain social distance from elderly people, pregnant women, children and persons with co-morbidities within the household</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Restrict your movement within the house</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Wash your hands often thoroughly with soap and water or with alcohol-based hand sanitizer </a:t>
            </a:r>
            <a:endParaRPr lang="en-IN" sz="1500" dirty="0">
              <a:solidFill>
                <a:prstClr val="black">
                  <a:lumMod val="85000"/>
                  <a:lumOff val="15000"/>
                </a:prstClr>
              </a:solidFill>
              <a:latin typeface="Droid Sans" panose="020B0606030804020204" pitchFamily="34" charset="0"/>
            </a:endParaRPr>
          </a:p>
          <a:p>
            <a:pPr lvl="0">
              <a:lnSpc>
                <a:spcPct val="150000"/>
              </a:lnSpc>
            </a:pPr>
            <a:r>
              <a:rPr lang="en-US" sz="1500" dirty="0">
                <a:solidFill>
                  <a:prstClr val="black">
                    <a:lumMod val="85000"/>
                    <a:lumOff val="15000"/>
                  </a:prstClr>
                </a:solidFill>
                <a:latin typeface="Droid Sans" panose="020B0606030804020204" pitchFamily="34" charset="0"/>
              </a:rPr>
              <a:t>Avoid sharing household items e.g. dishes, drinking glasses, cups, eating utensils, towels, bedding, or other items with other people at home </a:t>
            </a:r>
          </a:p>
          <a:p>
            <a:pPr>
              <a:lnSpc>
                <a:spcPct val="150000"/>
              </a:lnSpc>
            </a:pPr>
            <a:r>
              <a:rPr lang="en-US" sz="1500" dirty="0">
                <a:solidFill>
                  <a:prstClr val="black">
                    <a:lumMod val="85000"/>
                    <a:lumOff val="15000"/>
                  </a:prstClr>
                </a:solidFill>
                <a:latin typeface="Droid Sans" panose="020B0606030804020204" pitchFamily="34" charset="0"/>
              </a:rPr>
              <a:t>Wear a mask all the time. The mask should be changed every 6-8 hours and disposed of. Disposable masks are never to be reused.</a:t>
            </a:r>
            <a:endParaRPr lang="en-IN" sz="1500" dirty="0">
              <a:solidFill>
                <a:prstClr val="black">
                  <a:lumMod val="85000"/>
                  <a:lumOff val="15000"/>
                </a:prstClr>
              </a:solidFill>
              <a:latin typeface="Droid Sans" panose="020B0606030804020204" pitchFamily="34" charset="0"/>
            </a:endParaRPr>
          </a:p>
          <a:p>
            <a:pPr marL="0" lvl="0" indent="0">
              <a:lnSpc>
                <a:spcPct val="150000"/>
              </a:lnSpc>
              <a:buNone/>
            </a:pPr>
            <a:endParaRPr lang="en-IN" sz="1500" dirty="0">
              <a:solidFill>
                <a:prstClr val="black">
                  <a:lumMod val="85000"/>
                  <a:lumOff val="15000"/>
                </a:prstClr>
              </a:solidFill>
              <a:latin typeface="Droid Sans" panose="020B0606030804020204" pitchFamily="34" charset="0"/>
            </a:endParaRP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331009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98749" y="244883"/>
            <a:ext cx="6660502" cy="576064"/>
          </a:xfrm>
          <a:prstGeom prst="rect">
            <a:avLst/>
          </a:prstGeom>
        </p:spPr>
        <p:txBody>
          <a:bodyPr>
            <a:normAutofit fontScale="75000" lnSpcReduction="2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IN" sz="3300" b="0" i="0" u="none" strike="noStrike" kern="1200" cap="none" spc="0" normalizeH="0" baseline="0" noProof="0" dirty="0">
                <a:ln>
                  <a:noFill/>
                </a:ln>
                <a:solidFill>
                  <a:srgbClr val="46B653"/>
                </a:solidFill>
                <a:effectLst/>
                <a:uLnTx/>
                <a:uFillTx/>
                <a:latin typeface="Arial Black" panose="020B0A04020102020204" pitchFamily="34" charset="0"/>
                <a:ea typeface="+mj-ea"/>
                <a:cs typeface="Arial" panose="020B0604020202020204" pitchFamily="34" charset="0"/>
              </a:rPr>
              <a:t>Safety guidelines on Home Isolation </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D1DCA-D8D7-45D6-A072-18FCB28E0457}" type="slidenum">
              <a:rPr kumimoji="0" lang="en-IN" sz="900" b="0" i="0" u="none" strike="noStrike" kern="1200" cap="none" spc="0" normalizeH="0" baseline="0" noProof="0" smtClean="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N" sz="9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0" y="878546"/>
            <a:ext cx="6858000" cy="8722654"/>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1"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a:p>
            <a:pPr marL="0" indent="0">
              <a:lnSpc>
                <a:spcPct val="125000"/>
              </a:lnSpc>
              <a:buNone/>
              <a:defRPr/>
            </a:pPr>
            <a:endParaRPr lang="en-US" sz="1500" dirty="0">
              <a:solidFill>
                <a:prstClr val="black">
                  <a:lumMod val="85000"/>
                  <a:lumOff val="15000"/>
                </a:prstClr>
              </a:solidFill>
              <a:latin typeface="Droid Sans" panose="020B0606030804020204" pitchFamily="34" charset="0"/>
            </a:endParaRPr>
          </a:p>
          <a:p>
            <a:pPr>
              <a:buFont typeface="Wingdings" panose="05000000000000000000" pitchFamily="2" charset="2"/>
              <a:buChar char="v"/>
            </a:pPr>
            <a:r>
              <a:rPr lang="en-IN" sz="1500" b="1" dirty="0">
                <a:solidFill>
                  <a:prstClr val="black">
                    <a:lumMod val="85000"/>
                    <a:lumOff val="15000"/>
                  </a:prstClr>
                </a:solidFill>
                <a:latin typeface="Droid Sans" panose="020B0606030804020204" pitchFamily="34" charset="0"/>
              </a:rPr>
              <a:t>If you remain without symptoms for 14 days from the date of possible exposure, then you may return to work provided the location / office is open.</a:t>
            </a:r>
          </a:p>
          <a:p>
            <a:pPr>
              <a:buFont typeface="Wingdings" panose="05000000000000000000" pitchFamily="2" charset="2"/>
              <a:buChar char="v"/>
            </a:pPr>
            <a:endParaRPr lang="en-IN" sz="1500" b="1" dirty="0">
              <a:solidFill>
                <a:prstClr val="black">
                  <a:lumMod val="85000"/>
                  <a:lumOff val="15000"/>
                </a:prstClr>
              </a:solidFill>
              <a:latin typeface="Droid Sans" panose="020B0606030804020204" pitchFamily="34" charset="0"/>
            </a:endParaRPr>
          </a:p>
          <a:p>
            <a:pPr>
              <a:buFont typeface="Wingdings" panose="05000000000000000000" pitchFamily="2" charset="2"/>
              <a:buChar char="v"/>
            </a:pPr>
            <a:r>
              <a:rPr lang="en-IN" sz="1500" b="1" dirty="0">
                <a:solidFill>
                  <a:prstClr val="black">
                    <a:lumMod val="85000"/>
                    <a:lumOff val="15000"/>
                  </a:prstClr>
                </a:solidFill>
                <a:latin typeface="Droid Sans" panose="020B0606030804020204" pitchFamily="34" charset="0"/>
              </a:rPr>
              <a:t>Each office or site will strictly follow the state or local authority safety guidelines without fail. Site Managers are responsible to ensure 100% implementation and adherence.</a:t>
            </a:r>
          </a:p>
          <a:p>
            <a:pPr marL="0" indent="0">
              <a:buNone/>
            </a:pPr>
            <a:endParaRPr lang="en-IN" sz="1500" b="1" dirty="0">
              <a:solidFill>
                <a:prstClr val="black">
                  <a:lumMod val="85000"/>
                  <a:lumOff val="15000"/>
                </a:prstClr>
              </a:solidFill>
              <a:latin typeface="Droid Sans" panose="020B0606030804020204" pitchFamily="34" charset="0"/>
            </a:endParaRPr>
          </a:p>
          <a:p>
            <a:pPr>
              <a:buFont typeface="Wingdings" panose="05000000000000000000" pitchFamily="2" charset="2"/>
              <a:buChar char="v"/>
            </a:pPr>
            <a:r>
              <a:rPr lang="en-IN" sz="1500" b="1" dirty="0">
                <a:solidFill>
                  <a:prstClr val="black">
                    <a:lumMod val="85000"/>
                    <a:lumOff val="15000"/>
                  </a:prstClr>
                </a:solidFill>
                <a:latin typeface="Droid Sans" panose="020B0606030804020204" pitchFamily="34" charset="0"/>
              </a:rPr>
              <a:t>We care about your health.  Please continue to keep in touch with your supervisor so we know how to support you during this time or reach out to your HR partner in case you need any further guidance</a:t>
            </a:r>
          </a:p>
          <a:p>
            <a:pPr marR="0" lvl="0" algn="l" defTabSz="685800"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lang="en-IN" sz="1500" b="1" dirty="0">
              <a:solidFill>
                <a:prstClr val="black">
                  <a:lumMod val="85000"/>
                  <a:lumOff val="15000"/>
                </a:prstClr>
              </a:solidFill>
              <a:latin typeface="Droid Sans" panose="020B0606030804020204" pitchFamily="34" charset="0"/>
            </a:endParaRP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lang="en-IN" sz="1500" dirty="0">
              <a:solidFill>
                <a:prstClr val="black">
                  <a:lumMod val="85000"/>
                  <a:lumOff val="15000"/>
                </a:prstClr>
              </a:solidFill>
              <a:latin typeface="Droid Sans" panose="020B0606030804020204" pitchFamily="34" charset="0"/>
            </a:endParaRP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343433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98749" y="244883"/>
            <a:ext cx="6660502" cy="576064"/>
          </a:xfrm>
          <a:prstGeom prst="rect">
            <a:avLst/>
          </a:prstGeom>
        </p:spPr>
        <p:txBody>
          <a:bodyPr>
            <a:normAutofit fontScale="975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IN" sz="2400" b="0" i="0" u="none" strike="noStrike" kern="1200" cap="none" spc="0" normalizeH="0" baseline="0" noProof="0" dirty="0">
                <a:ln>
                  <a:noFill/>
                </a:ln>
                <a:solidFill>
                  <a:srgbClr val="46B653"/>
                </a:solidFill>
                <a:effectLst/>
                <a:uLnTx/>
                <a:uFillTx/>
                <a:latin typeface="Arial Black" panose="020B0A04020102020204" pitchFamily="34" charset="0"/>
                <a:ea typeface="+mj-ea"/>
                <a:cs typeface="Arial" panose="020B0604020202020204" pitchFamily="34" charset="0"/>
              </a:rPr>
              <a:t>Flow chart for management of cases</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D1DCA-D8D7-45D6-A072-18FCB28E0457}" type="slidenum">
              <a:rPr kumimoji="0" lang="en-IN" sz="900" b="0" i="0" u="none" strike="noStrike" kern="1200" cap="none" spc="0" normalizeH="0" baseline="0" noProof="0" smtClean="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sz="9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0" y="878546"/>
            <a:ext cx="6858000" cy="8722654"/>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pic>
        <p:nvPicPr>
          <p:cNvPr id="7" name="Picture 6" descr="A screenshot of a cell phone&#10;&#10;Description automatically generated">
            <a:extLst>
              <a:ext uri="{FF2B5EF4-FFF2-40B4-BE49-F238E27FC236}">
                <a16:creationId xmlns:a16="http://schemas.microsoft.com/office/drawing/2014/main" id="{86E915A3-0440-49AB-8532-BDE811223C11}"/>
              </a:ext>
            </a:extLst>
          </p:cNvPr>
          <p:cNvPicPr>
            <a:picLocks noChangeAspect="1"/>
          </p:cNvPicPr>
          <p:nvPr/>
        </p:nvPicPr>
        <p:blipFill rotWithShape="1">
          <a:blip r:embed="rId2">
            <a:extLst>
              <a:ext uri="{28A0092B-C50C-407E-A947-70E740481C1C}">
                <a14:useLocalDpi xmlns:a14="http://schemas.microsoft.com/office/drawing/2010/main" val="0"/>
              </a:ext>
            </a:extLst>
          </a:blip>
          <a:srcRect t="14275"/>
          <a:stretch/>
        </p:blipFill>
        <p:spPr>
          <a:xfrm>
            <a:off x="-89784" y="878544"/>
            <a:ext cx="6947784" cy="8424794"/>
          </a:xfrm>
          <a:prstGeom prst="rect">
            <a:avLst/>
          </a:prstGeom>
        </p:spPr>
      </p:pic>
    </p:spTree>
    <p:extLst>
      <p:ext uri="{BB962C8B-B14F-4D97-AF65-F5344CB8AC3E}">
        <p14:creationId xmlns:p14="http://schemas.microsoft.com/office/powerpoint/2010/main" val="2507316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98749" y="244883"/>
            <a:ext cx="6660502" cy="576064"/>
          </a:xfrm>
          <a:prstGeom prst="rect">
            <a:avLst/>
          </a:prstGeom>
        </p:spPr>
        <p:txBody>
          <a:bodyPr>
            <a:normAutofit fontScale="9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srgbClr val="46B653"/>
                </a:solidFill>
                <a:effectLst/>
                <a:uLnTx/>
                <a:uFillTx/>
                <a:latin typeface="Arial Black" panose="020B0A04020102020204" pitchFamily="34" charset="0"/>
                <a:ea typeface="+mj-ea"/>
                <a:cs typeface="Arial" panose="020B0604020202020204" pitchFamily="34" charset="0"/>
              </a:rPr>
              <a:t>Safety guidelines to be followed when you reach home </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D1DCA-D8D7-45D6-A072-18FCB28E0457}" type="slidenum">
              <a:rPr kumimoji="0" lang="en-IN" sz="900" b="0" i="0" u="none" strike="noStrike" kern="1200" cap="none" spc="0" normalizeH="0" baseline="0" noProof="0" smtClean="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N" sz="9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0" y="878546"/>
            <a:ext cx="6858000" cy="8722654"/>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pic>
        <p:nvPicPr>
          <p:cNvPr id="8" name="Picture 7" descr="A picture containing refrigerator&#10;&#10;Description automatically generated">
            <a:extLst>
              <a:ext uri="{FF2B5EF4-FFF2-40B4-BE49-F238E27FC236}">
                <a16:creationId xmlns:a16="http://schemas.microsoft.com/office/drawing/2014/main" id="{5BA27737-45EF-4AC4-B31B-A22D091A9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78" y="1600201"/>
            <a:ext cx="6277391" cy="6238158"/>
          </a:xfrm>
          <a:prstGeom prst="rect">
            <a:avLst/>
          </a:prstGeom>
        </p:spPr>
      </p:pic>
    </p:spTree>
    <p:extLst>
      <p:ext uri="{BB962C8B-B14F-4D97-AF65-F5344CB8AC3E}">
        <p14:creationId xmlns:p14="http://schemas.microsoft.com/office/powerpoint/2010/main" val="188359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98749" y="244883"/>
            <a:ext cx="6660502" cy="576064"/>
          </a:xfrm>
          <a:prstGeom prst="rect">
            <a:avLst/>
          </a:prstGeom>
        </p:spPr>
        <p:txBody>
          <a:bodyPr>
            <a:normAutofit fontScale="975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srgbClr val="46B653"/>
                </a:solidFill>
                <a:effectLst/>
                <a:uLnTx/>
                <a:uFillTx/>
                <a:latin typeface="Arial Black" panose="020B0A04020102020204" pitchFamily="34" charset="0"/>
                <a:ea typeface="+mj-ea"/>
                <a:cs typeface="Arial" panose="020B0604020202020204" pitchFamily="34" charset="0"/>
              </a:rPr>
              <a:t>Follow good respiratory hygiene </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D1DCA-D8D7-45D6-A072-18FCB28E0457}" type="slidenum">
              <a:rPr kumimoji="0" lang="en-IN" sz="900" b="0" i="0" u="none" strike="noStrike" kern="1200" cap="none" spc="0" normalizeH="0" baseline="0" noProof="0" smtClean="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sz="9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0" y="878546"/>
            <a:ext cx="6858000" cy="8722654"/>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pic>
        <p:nvPicPr>
          <p:cNvPr id="9" name="Picture 8">
            <a:extLst>
              <a:ext uri="{FF2B5EF4-FFF2-40B4-BE49-F238E27FC236}">
                <a16:creationId xmlns:a16="http://schemas.microsoft.com/office/drawing/2014/main" id="{3553FB84-56BF-4C58-93E9-79887AD80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6852728" cy="4134480"/>
          </a:xfrm>
          <a:prstGeom prst="rect">
            <a:avLst/>
          </a:prstGeom>
        </p:spPr>
      </p:pic>
    </p:spTree>
    <p:extLst>
      <p:ext uri="{BB962C8B-B14F-4D97-AF65-F5344CB8AC3E}">
        <p14:creationId xmlns:p14="http://schemas.microsoft.com/office/powerpoint/2010/main" val="212471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98749" y="244883"/>
            <a:ext cx="6660502" cy="576064"/>
          </a:xfrm>
          <a:prstGeom prst="rect">
            <a:avLst/>
          </a:prstGeom>
        </p:spPr>
        <p:txBody>
          <a:bodyPr>
            <a:normAutofit fontScale="975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srgbClr val="46B653"/>
                </a:solidFill>
                <a:effectLst/>
                <a:uLnTx/>
                <a:uFillTx/>
                <a:latin typeface="Arial Black" panose="020B0A04020102020204" pitchFamily="34" charset="0"/>
                <a:ea typeface="+mj-ea"/>
                <a:cs typeface="Arial" panose="020B0604020202020204" pitchFamily="34" charset="0"/>
              </a:rPr>
              <a:t>Follow good respiratory hygiene </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D1DCA-D8D7-45D6-A072-18FCB28E0457}" type="slidenum">
              <a:rPr kumimoji="0" lang="en-IN" sz="900" b="0" i="0" u="none" strike="noStrike" kern="1200" cap="none" spc="0" normalizeH="0" baseline="0" noProof="0" smtClean="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sz="9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0" y="878546"/>
            <a:ext cx="6858000" cy="8722654"/>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pic>
        <p:nvPicPr>
          <p:cNvPr id="8" name="Picture 7">
            <a:extLst>
              <a:ext uri="{FF2B5EF4-FFF2-40B4-BE49-F238E27FC236}">
                <a16:creationId xmlns:a16="http://schemas.microsoft.com/office/drawing/2014/main" id="{9D93C544-C7DE-4F48-92EC-0E4B8AD0A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4" y="1600200"/>
            <a:ext cx="6788536" cy="4095750"/>
          </a:xfrm>
          <a:prstGeom prst="rect">
            <a:avLst/>
          </a:prstGeom>
        </p:spPr>
      </p:pic>
    </p:spTree>
    <p:extLst>
      <p:ext uri="{BB962C8B-B14F-4D97-AF65-F5344CB8AC3E}">
        <p14:creationId xmlns:p14="http://schemas.microsoft.com/office/powerpoint/2010/main" val="3208732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98749" y="244883"/>
            <a:ext cx="6660502" cy="576064"/>
          </a:xfrm>
          <a:prstGeom prst="rect">
            <a:avLst/>
          </a:prstGeom>
        </p:spPr>
        <p:txBody>
          <a:bodyPr>
            <a:normAutofit fontScale="975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IN" sz="1800" b="0" i="0" u="none" strike="noStrike" kern="1200" cap="none" spc="0" normalizeH="0" baseline="0" noProof="0" dirty="0">
                <a:ln>
                  <a:noFill/>
                </a:ln>
                <a:solidFill>
                  <a:srgbClr val="46B653"/>
                </a:solidFill>
                <a:effectLst/>
                <a:uLnTx/>
                <a:uFillTx/>
                <a:latin typeface="Arial Black" panose="020B0A04020102020204" pitchFamily="34" charset="0"/>
                <a:ea typeface="+mj-ea"/>
                <a:cs typeface="Arial" panose="020B0604020202020204" pitchFamily="34" charset="0"/>
              </a:rPr>
              <a:t>Social distancing </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D1DCA-D8D7-45D6-A072-18FCB28E0457}" type="slidenum">
              <a:rPr kumimoji="0" lang="en-IN" sz="900" b="0" i="0" u="none" strike="noStrike" kern="1200" cap="none" spc="0" normalizeH="0" baseline="0" noProof="0" smtClean="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N" sz="900" b="0" i="0" u="none" strike="noStrike" kern="1200" cap="none" spc="0" normalizeH="0" baseline="0" noProof="0" dirty="0">
              <a:ln>
                <a:noFill/>
              </a:ln>
              <a:solidFill>
                <a:srgbClr val="14467C"/>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0" y="878546"/>
            <a:ext cx="6858000" cy="8722654"/>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IN" sz="1800" b="0" i="0" u="none" strike="noStrike" kern="1200" cap="none" spc="0" normalizeH="0" baseline="0" noProof="0" dirty="0">
              <a:ln>
                <a:noFill/>
              </a:ln>
              <a:solidFill>
                <a:prstClr val="black"/>
              </a:solidFill>
              <a:effectLst/>
              <a:uLnTx/>
              <a:uFillTx/>
              <a:latin typeface="Droid Sans" panose="020B0606030804020204" pitchFamily="34" charset="0"/>
              <a:ea typeface="Droid Sans" panose="020B0606030804020204" pitchFamily="34" charset="0"/>
              <a:cs typeface="Droid Sans" panose="020B0606030804020204" pitchFamily="34" charset="0"/>
            </a:endParaRPr>
          </a:p>
        </p:txBody>
      </p:sp>
      <p:pic>
        <p:nvPicPr>
          <p:cNvPr id="9" name="Picture 8">
            <a:extLst>
              <a:ext uri="{FF2B5EF4-FFF2-40B4-BE49-F238E27FC236}">
                <a16:creationId xmlns:a16="http://schemas.microsoft.com/office/drawing/2014/main" id="{A529136F-B9F3-4387-8755-09802E911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0" y="1828800"/>
            <a:ext cx="6887300" cy="3581396"/>
          </a:xfrm>
          <a:prstGeom prst="rect">
            <a:avLst/>
          </a:prstGeom>
        </p:spPr>
      </p:pic>
    </p:spTree>
    <p:extLst>
      <p:ext uri="{BB962C8B-B14F-4D97-AF65-F5344CB8AC3E}">
        <p14:creationId xmlns:p14="http://schemas.microsoft.com/office/powerpoint/2010/main" val="19310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5DF72713-DD38-4A5A-A294-E42D305B7930}"/>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9" name="Slide Number Placeholder 5">
            <a:extLst>
              <a:ext uri="{FF2B5EF4-FFF2-40B4-BE49-F238E27FC236}">
                <a16:creationId xmlns:a16="http://schemas.microsoft.com/office/drawing/2014/main" id="{550D0AC3-D0F6-4A93-A4F4-62551E8FB846}"/>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2" name="Title 1">
            <a:extLst>
              <a:ext uri="{FF2B5EF4-FFF2-40B4-BE49-F238E27FC236}">
                <a16:creationId xmlns:a16="http://schemas.microsoft.com/office/drawing/2014/main" id="{4E450586-044E-47ED-AB40-3760DFAE3B44}"/>
              </a:ext>
            </a:extLst>
          </p:cNvPr>
          <p:cNvSpPr txBox="1">
            <a:spLocks/>
          </p:cNvSpPr>
          <p:nvPr/>
        </p:nvSpPr>
        <p:spPr>
          <a:xfrm>
            <a:off x="0" y="3048000"/>
            <a:ext cx="6858000" cy="576064"/>
          </a:xfrm>
          <a:prstGeom prst="rect">
            <a:avLst/>
          </a:prstGeom>
        </p:spPr>
        <p:txBody>
          <a:bodyP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IN" sz="3400" b="1" dirty="0">
                <a:latin typeface="Arial" panose="020B0604020202020204" pitchFamily="34" charset="0"/>
                <a:cs typeface="Arial" panose="020B0604020202020204" pitchFamily="34" charset="0"/>
              </a:rPr>
              <a:t>Safety Guidelines  </a:t>
            </a:r>
          </a:p>
        </p:txBody>
      </p:sp>
      <p:sp>
        <p:nvSpPr>
          <p:cNvPr id="13" name="Title 1">
            <a:extLst>
              <a:ext uri="{FF2B5EF4-FFF2-40B4-BE49-F238E27FC236}">
                <a16:creationId xmlns:a16="http://schemas.microsoft.com/office/drawing/2014/main" id="{A46C0D52-D75E-4251-84B8-64250D3E30C8}"/>
              </a:ext>
            </a:extLst>
          </p:cNvPr>
          <p:cNvSpPr txBox="1">
            <a:spLocks/>
          </p:cNvSpPr>
          <p:nvPr/>
        </p:nvSpPr>
        <p:spPr>
          <a:xfrm>
            <a:off x="0" y="3749421"/>
            <a:ext cx="6858000" cy="576064"/>
          </a:xfrm>
          <a:prstGeom prst="rect">
            <a:avLst/>
          </a:prstGeom>
        </p:spPr>
        <p:txBody>
          <a:bodyPr vert="horz" lIns="91440" tIns="45720" rIns="91440" bIns="45720" rtlCol="0" anchor="ctr">
            <a:normAutofit fontScale="90000" lnSpcReduction="10000"/>
          </a:bodyPr>
          <a:lstStyle>
            <a:lvl1pPr algn="l" defTabSz="1219139" rtl="0" eaLnBrk="1" latinLnBrk="0" hangingPunct="1">
              <a:spcBef>
                <a:spcPct val="0"/>
              </a:spcBef>
              <a:buNone/>
              <a:defRPr sz="3733" kern="1200">
                <a:solidFill>
                  <a:srgbClr val="39B54A"/>
                </a:solidFill>
                <a:latin typeface="Arial Black" pitchFamily="34" charset="0"/>
                <a:ea typeface="+mj-ea"/>
                <a:cs typeface="+mj-cs"/>
              </a:defRPr>
            </a:lvl1pPr>
          </a:lstStyle>
          <a:p>
            <a:pPr algn="ctr"/>
            <a:r>
              <a:rPr lang="en-IN" dirty="0">
                <a:solidFill>
                  <a:srgbClr val="14467C"/>
                </a:solidFill>
              </a:rPr>
              <a:t>COVID-19</a:t>
            </a:r>
          </a:p>
        </p:txBody>
      </p:sp>
      <p:cxnSp>
        <p:nvCxnSpPr>
          <p:cNvPr id="15" name="Straight Connector 14">
            <a:extLst>
              <a:ext uri="{FF2B5EF4-FFF2-40B4-BE49-F238E27FC236}">
                <a16:creationId xmlns:a16="http://schemas.microsoft.com/office/drawing/2014/main" id="{A542FE4E-F265-4E31-8110-52880BFB9BA7}"/>
              </a:ext>
            </a:extLst>
          </p:cNvPr>
          <p:cNvCxnSpPr/>
          <p:nvPr/>
        </p:nvCxnSpPr>
        <p:spPr>
          <a:xfrm>
            <a:off x="2933700" y="4419600"/>
            <a:ext cx="1066800" cy="0"/>
          </a:xfrm>
          <a:prstGeom prst="line">
            <a:avLst/>
          </a:prstGeom>
          <a:ln w="57150">
            <a:solidFill>
              <a:srgbClr val="46B6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33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10972800" cy="576064"/>
          </a:xfrm>
          <a:prstGeom prst="rect">
            <a:avLst/>
          </a:prstGeom>
        </p:spPr>
        <p:txBody>
          <a:bodyPr>
            <a:normAutofit fontScale="97500" lnSpcReduction="1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Do’s &amp; Don’ts</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20</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49" name="Picture 48">
            <a:extLst>
              <a:ext uri="{FF2B5EF4-FFF2-40B4-BE49-F238E27FC236}">
                <a16:creationId xmlns:a16="http://schemas.microsoft.com/office/drawing/2014/main" id="{C520A953-CEA0-4586-B26F-A2C5F6D271B8}"/>
              </a:ext>
            </a:extLst>
          </p:cNvPr>
          <p:cNvPicPr>
            <a:picLocks noChangeAspect="1"/>
          </p:cNvPicPr>
          <p:nvPr/>
        </p:nvPicPr>
        <p:blipFill rotWithShape="1">
          <a:blip r:embed="rId2"/>
          <a:srcRect t="14291"/>
          <a:stretch/>
        </p:blipFill>
        <p:spPr>
          <a:xfrm>
            <a:off x="0" y="819212"/>
            <a:ext cx="6858000" cy="7837232"/>
          </a:xfrm>
          <a:prstGeom prst="rect">
            <a:avLst/>
          </a:prstGeom>
        </p:spPr>
      </p:pic>
    </p:spTree>
    <p:extLst>
      <p:ext uri="{BB962C8B-B14F-4D97-AF65-F5344CB8AC3E}">
        <p14:creationId xmlns:p14="http://schemas.microsoft.com/office/powerpoint/2010/main" val="609351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5974702" cy="576064"/>
          </a:xfrm>
          <a:prstGeom prst="rect">
            <a:avLst/>
          </a:prstGeom>
        </p:spPr>
        <p:txBody>
          <a:bodyPr>
            <a:normAutofit fontScale="97500" lnSpcReduction="1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Do’s</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21</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7" name="Picture 6" descr="A screenshot of a cell phone&#10;&#10;Description automatically generated">
            <a:extLst>
              <a:ext uri="{FF2B5EF4-FFF2-40B4-BE49-F238E27FC236}">
                <a16:creationId xmlns:a16="http://schemas.microsoft.com/office/drawing/2014/main" id="{743B4CFE-5507-48F5-AEC8-CFB2B2B06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2559"/>
            <a:ext cx="6858000" cy="6858000"/>
          </a:xfrm>
          <a:prstGeom prst="rect">
            <a:avLst/>
          </a:prstGeom>
        </p:spPr>
      </p:pic>
    </p:spTree>
    <p:extLst>
      <p:ext uri="{BB962C8B-B14F-4D97-AF65-F5344CB8AC3E}">
        <p14:creationId xmlns:p14="http://schemas.microsoft.com/office/powerpoint/2010/main" val="1256806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5974702" cy="576064"/>
          </a:xfrm>
          <a:prstGeom prst="rect">
            <a:avLst/>
          </a:prstGeom>
        </p:spPr>
        <p:txBody>
          <a:bodyPr>
            <a:normAutofit fontScale="97500" lnSpcReduction="1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Do’s</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22</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8" name="Picture 2" descr="safe greetings">
            <a:extLst>
              <a:ext uri="{FF2B5EF4-FFF2-40B4-BE49-F238E27FC236}">
                <a16:creationId xmlns:a16="http://schemas.microsoft.com/office/drawing/2014/main" id="{F17F2934-B9DD-460E-A565-B96BBE05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7956"/>
            <a:ext cx="6858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3DC2478-44E3-4E6F-B5D0-F5FA12F7B2A5}"/>
              </a:ext>
            </a:extLst>
          </p:cNvPr>
          <p:cNvPicPr>
            <a:picLocks noChangeAspect="1"/>
          </p:cNvPicPr>
          <p:nvPr/>
        </p:nvPicPr>
        <p:blipFill rotWithShape="1">
          <a:blip r:embed="rId3"/>
          <a:srcRect t="-1011" b="11266"/>
          <a:stretch/>
        </p:blipFill>
        <p:spPr>
          <a:xfrm>
            <a:off x="0" y="4665305"/>
            <a:ext cx="6858000" cy="3462057"/>
          </a:xfrm>
          <a:prstGeom prst="rect">
            <a:avLst/>
          </a:prstGeom>
          <a:noFill/>
        </p:spPr>
      </p:pic>
      <p:sp>
        <p:nvSpPr>
          <p:cNvPr id="10" name="TextBox 9">
            <a:extLst>
              <a:ext uri="{FF2B5EF4-FFF2-40B4-BE49-F238E27FC236}">
                <a16:creationId xmlns:a16="http://schemas.microsoft.com/office/drawing/2014/main" id="{9C09D1B0-10FC-4BF2-A458-23243B3B1A78}"/>
              </a:ext>
            </a:extLst>
          </p:cNvPr>
          <p:cNvSpPr txBox="1"/>
          <p:nvPr/>
        </p:nvSpPr>
        <p:spPr>
          <a:xfrm>
            <a:off x="1940766" y="5334000"/>
            <a:ext cx="2045702" cy="276999"/>
          </a:xfrm>
          <a:prstGeom prst="rect">
            <a:avLst/>
          </a:prstGeom>
          <a:noFill/>
        </p:spPr>
        <p:txBody>
          <a:bodyPr wrap="square" rtlCol="0">
            <a:spAutoFit/>
          </a:bodyPr>
          <a:lstStyle/>
          <a:p>
            <a:r>
              <a:rPr lang="en-IN" sz="1200" b="1" spc="-150" dirty="0">
                <a:latin typeface="Droid Sans" panose="020B0606030804020204" pitchFamily="34" charset="0"/>
                <a:ea typeface="Droid Sans" panose="020B0606030804020204" pitchFamily="34" charset="0"/>
                <a:cs typeface="Droid Sans" panose="020B0606030804020204" pitchFamily="34" charset="0"/>
              </a:rPr>
              <a:t>2  Meter</a:t>
            </a:r>
          </a:p>
        </p:txBody>
      </p:sp>
    </p:spTree>
    <p:extLst>
      <p:ext uri="{BB962C8B-B14F-4D97-AF65-F5344CB8AC3E}">
        <p14:creationId xmlns:p14="http://schemas.microsoft.com/office/powerpoint/2010/main" val="304995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5974702" cy="576064"/>
          </a:xfrm>
          <a:prstGeom prst="rect">
            <a:avLst/>
          </a:prstGeom>
        </p:spPr>
        <p:txBody>
          <a:bodyPr>
            <a:normAutofit fontScale="97500" lnSpcReduction="1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Don'ts</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23</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8" name="Picture 7" descr="A screenshot of a cell phone&#10;&#10;Description automatically generated">
            <a:extLst>
              <a:ext uri="{FF2B5EF4-FFF2-40B4-BE49-F238E27FC236}">
                <a16:creationId xmlns:a16="http://schemas.microsoft.com/office/drawing/2014/main" id="{7F23B7B1-E933-4203-8D5C-D8E2921D5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6858000" cy="6858000"/>
          </a:xfrm>
          <a:prstGeom prst="rect">
            <a:avLst/>
          </a:prstGeom>
        </p:spPr>
      </p:pic>
    </p:spTree>
    <p:extLst>
      <p:ext uri="{BB962C8B-B14F-4D97-AF65-F5344CB8AC3E}">
        <p14:creationId xmlns:p14="http://schemas.microsoft.com/office/powerpoint/2010/main" val="49159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74366C-AA2D-4180-99FC-9B2C79FBA3F6}"/>
              </a:ext>
            </a:extLst>
          </p:cNvPr>
          <p:cNvSpPr/>
          <p:nvPr/>
        </p:nvSpPr>
        <p:spPr>
          <a:xfrm>
            <a:off x="0" y="820948"/>
            <a:ext cx="6858000" cy="7789466"/>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Single Corner Rounded 11">
            <a:extLst>
              <a:ext uri="{FF2B5EF4-FFF2-40B4-BE49-F238E27FC236}">
                <a16:creationId xmlns:a16="http://schemas.microsoft.com/office/drawing/2014/main" id="{CAA5C18B-5A90-4615-BD09-4CDDA5A9C005}"/>
              </a:ext>
            </a:extLst>
          </p:cNvPr>
          <p:cNvSpPr/>
          <p:nvPr/>
        </p:nvSpPr>
        <p:spPr>
          <a:xfrm flipV="1">
            <a:off x="0" y="840559"/>
            <a:ext cx="3962400" cy="570074"/>
          </a:xfrm>
          <a:prstGeom prst="round1Rect">
            <a:avLst>
              <a:gd name="adj" fmla="val 50000"/>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5974702" cy="576064"/>
          </a:xfrm>
          <a:prstGeom prst="rect">
            <a:avLst/>
          </a:prstGeom>
        </p:spPr>
        <p:txBody>
          <a:bodyPr>
            <a:normAutofit fontScale="97500" lnSpcReduction="1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Educate Co-workers</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24</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7" name="Picture 6" descr="A close up of text on a white background&#10;&#10;Description automatically generated">
            <a:extLst>
              <a:ext uri="{FF2B5EF4-FFF2-40B4-BE49-F238E27FC236}">
                <a16:creationId xmlns:a16="http://schemas.microsoft.com/office/drawing/2014/main" id="{1B6B03E3-5EAA-4D7B-B2C5-0A0DE4060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626" y="1714027"/>
            <a:ext cx="4542746" cy="6896388"/>
          </a:xfrm>
          <a:prstGeom prst="rect">
            <a:avLst/>
          </a:prstGeom>
        </p:spPr>
      </p:pic>
      <p:sp>
        <p:nvSpPr>
          <p:cNvPr id="9" name="Rectangle 8">
            <a:extLst>
              <a:ext uri="{FF2B5EF4-FFF2-40B4-BE49-F238E27FC236}">
                <a16:creationId xmlns:a16="http://schemas.microsoft.com/office/drawing/2014/main" id="{D2C1A8F7-CB65-48E5-B480-BFA0253E4F9C}"/>
              </a:ext>
            </a:extLst>
          </p:cNvPr>
          <p:cNvSpPr/>
          <p:nvPr/>
        </p:nvSpPr>
        <p:spPr>
          <a:xfrm>
            <a:off x="197498" y="840567"/>
            <a:ext cx="3212739" cy="584775"/>
          </a:xfrm>
          <a:prstGeom prst="rect">
            <a:avLst/>
          </a:prstGeom>
          <a:noFill/>
        </p:spPr>
        <p:txBody>
          <a:bodyPr wrap="none">
            <a:spAutoFit/>
          </a:bodyPr>
          <a:lstStyle/>
          <a:p>
            <a:pPr lvl="0"/>
            <a:r>
              <a:rPr lang="en-US" sz="3200" dirty="0">
                <a:solidFill>
                  <a:schemeClr val="bg1"/>
                </a:solidFill>
                <a:latin typeface="Droid Sans" panose="020B0606030804020204" pitchFamily="34" charset="0"/>
                <a:ea typeface="Droid Sans" panose="020B0606030804020204" pitchFamily="34" charset="0"/>
                <a:cs typeface="Droid Sans" panose="020B0606030804020204" pitchFamily="34" charset="0"/>
              </a:rPr>
              <a:t>How it spreads ?</a:t>
            </a:r>
          </a:p>
        </p:txBody>
      </p:sp>
    </p:spTree>
    <p:extLst>
      <p:ext uri="{BB962C8B-B14F-4D97-AF65-F5344CB8AC3E}">
        <p14:creationId xmlns:p14="http://schemas.microsoft.com/office/powerpoint/2010/main" val="409569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FB68BCEC-623F-4291-813C-33F582793135}"/>
              </a:ext>
            </a:extLst>
          </p:cNvPr>
          <p:cNvSpPr/>
          <p:nvPr/>
        </p:nvSpPr>
        <p:spPr>
          <a:xfrm>
            <a:off x="0" y="1747189"/>
            <a:ext cx="5562600" cy="584775"/>
          </a:xfrm>
          <a:prstGeom prst="round1Rect">
            <a:avLst>
              <a:gd name="adj" fmla="val 50000"/>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5974702" cy="576064"/>
          </a:xfrm>
          <a:prstGeom prst="rect">
            <a:avLst/>
          </a:prstGeom>
        </p:spPr>
        <p:txBody>
          <a:bodyPr>
            <a:normAutofit fontScale="97500" lnSpcReduction="1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Educate Co-workers</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25</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9" name="Rectangle 8">
            <a:extLst>
              <a:ext uri="{FF2B5EF4-FFF2-40B4-BE49-F238E27FC236}">
                <a16:creationId xmlns:a16="http://schemas.microsoft.com/office/drawing/2014/main" id="{D2C1A8F7-CB65-48E5-B480-BFA0253E4F9C}"/>
              </a:ext>
            </a:extLst>
          </p:cNvPr>
          <p:cNvSpPr/>
          <p:nvPr/>
        </p:nvSpPr>
        <p:spPr>
          <a:xfrm>
            <a:off x="197498" y="1747189"/>
            <a:ext cx="4961615" cy="584775"/>
          </a:xfrm>
          <a:prstGeom prst="rect">
            <a:avLst/>
          </a:prstGeom>
          <a:noFill/>
        </p:spPr>
        <p:txBody>
          <a:bodyPr wrap="none">
            <a:spAutoFit/>
          </a:bodyPr>
          <a:lstStyle/>
          <a:p>
            <a:r>
              <a:rPr lang="en-US" sz="3200" dirty="0">
                <a:solidFill>
                  <a:schemeClr val="bg1"/>
                </a:solidFill>
                <a:latin typeface="Droid Sans" panose="020B0606030804020204" pitchFamily="34" charset="0"/>
                <a:ea typeface="Droid Sans" panose="020B0606030804020204" pitchFamily="34" charset="0"/>
                <a:cs typeface="Droid Sans" panose="020B0606030804020204" pitchFamily="34" charset="0"/>
              </a:rPr>
              <a:t>Symptoms </a:t>
            </a:r>
            <a:r>
              <a:rPr lang="en-US" sz="3200">
                <a:solidFill>
                  <a:schemeClr val="bg1"/>
                </a:solidFill>
                <a:latin typeface="Droid Sans" panose="020B0606030804020204" pitchFamily="34" charset="0"/>
                <a:ea typeface="Droid Sans" panose="020B0606030804020204" pitchFamily="34" charset="0"/>
                <a:cs typeface="Droid Sans" panose="020B0606030804020204" pitchFamily="34" charset="0"/>
              </a:rPr>
              <a:t>of COVID-2019</a:t>
            </a:r>
            <a:endParaRPr lang="en-US" sz="32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pic>
        <p:nvPicPr>
          <p:cNvPr id="8" name="Picture 7" descr="A screenshot of a cell phone&#10;&#10;Description automatically generated">
            <a:extLst>
              <a:ext uri="{FF2B5EF4-FFF2-40B4-BE49-F238E27FC236}">
                <a16:creationId xmlns:a16="http://schemas.microsoft.com/office/drawing/2014/main" id="{88984F0B-CEEA-4AC9-B97E-EC9DE7714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95234"/>
            <a:ext cx="6858000" cy="5227820"/>
          </a:xfrm>
          <a:prstGeom prst="rect">
            <a:avLst/>
          </a:prstGeom>
        </p:spPr>
      </p:pic>
    </p:spTree>
    <p:extLst>
      <p:ext uri="{BB962C8B-B14F-4D97-AF65-F5344CB8AC3E}">
        <p14:creationId xmlns:p14="http://schemas.microsoft.com/office/powerpoint/2010/main" val="148267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C1D0F297-55B3-4028-900E-DF277D6DF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86" y="1676399"/>
            <a:ext cx="5112025" cy="6913803"/>
          </a:xfrm>
          <a:prstGeom prst="rect">
            <a:avLst/>
          </a:prstGeom>
        </p:spPr>
      </p:pic>
      <p:sp>
        <p:nvSpPr>
          <p:cNvPr id="15" name="Rectangle: Single Corner Rounded 14">
            <a:extLst>
              <a:ext uri="{FF2B5EF4-FFF2-40B4-BE49-F238E27FC236}">
                <a16:creationId xmlns:a16="http://schemas.microsoft.com/office/drawing/2014/main" id="{FB68BCEC-623F-4291-813C-33F582793135}"/>
              </a:ext>
            </a:extLst>
          </p:cNvPr>
          <p:cNvSpPr/>
          <p:nvPr/>
        </p:nvSpPr>
        <p:spPr>
          <a:xfrm flipV="1">
            <a:off x="0" y="834430"/>
            <a:ext cx="4267200" cy="591716"/>
          </a:xfrm>
          <a:prstGeom prst="round1Rect">
            <a:avLst>
              <a:gd name="adj" fmla="val 50000"/>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5974702" cy="576064"/>
          </a:xfrm>
          <a:prstGeom prst="rect">
            <a:avLst/>
          </a:prstGeom>
        </p:spPr>
        <p:txBody>
          <a:bodyPr>
            <a:normAutofit fontScale="97500" lnSpcReduction="1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Educate Co-workers</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26</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9" name="Rectangle 8">
            <a:extLst>
              <a:ext uri="{FF2B5EF4-FFF2-40B4-BE49-F238E27FC236}">
                <a16:creationId xmlns:a16="http://schemas.microsoft.com/office/drawing/2014/main" id="{D2C1A8F7-CB65-48E5-B480-BFA0253E4F9C}"/>
              </a:ext>
            </a:extLst>
          </p:cNvPr>
          <p:cNvSpPr/>
          <p:nvPr/>
        </p:nvSpPr>
        <p:spPr>
          <a:xfrm>
            <a:off x="197498" y="837900"/>
            <a:ext cx="3292889" cy="584775"/>
          </a:xfrm>
          <a:prstGeom prst="rect">
            <a:avLst/>
          </a:prstGeom>
          <a:noFill/>
        </p:spPr>
        <p:txBody>
          <a:bodyPr wrap="none">
            <a:spAutoFit/>
          </a:bodyPr>
          <a:lstStyle/>
          <a:p>
            <a:r>
              <a:rPr lang="en-US" sz="3200" dirty="0">
                <a:solidFill>
                  <a:schemeClr val="bg1"/>
                </a:solidFill>
                <a:latin typeface="Droid Sans" panose="020B0606030804020204" pitchFamily="34" charset="0"/>
                <a:ea typeface="Droid Sans" panose="020B0606030804020204" pitchFamily="34" charset="0"/>
                <a:cs typeface="Droid Sans" panose="020B0606030804020204" pitchFamily="34" charset="0"/>
              </a:rPr>
              <a:t>How to prevent </a:t>
            </a:r>
            <a:r>
              <a:rPr lang="en-US" sz="3200">
                <a:solidFill>
                  <a:schemeClr val="bg1"/>
                </a:solidFill>
                <a:latin typeface="Droid Sans" panose="020B0606030804020204" pitchFamily="34" charset="0"/>
                <a:ea typeface="Droid Sans" panose="020B0606030804020204" pitchFamily="34" charset="0"/>
                <a:cs typeface="Droid Sans" panose="020B0606030804020204" pitchFamily="34" charset="0"/>
              </a:rPr>
              <a:t>it?</a:t>
            </a:r>
            <a:endParaRPr lang="en-US" sz="32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1774236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FB68BCEC-623F-4291-813C-33F582793135}"/>
              </a:ext>
            </a:extLst>
          </p:cNvPr>
          <p:cNvSpPr/>
          <p:nvPr/>
        </p:nvSpPr>
        <p:spPr>
          <a:xfrm flipV="1">
            <a:off x="0" y="834430"/>
            <a:ext cx="4419600" cy="591716"/>
          </a:xfrm>
          <a:prstGeom prst="round1Rect">
            <a:avLst>
              <a:gd name="adj" fmla="val 50000"/>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5974702" cy="576064"/>
          </a:xfrm>
          <a:prstGeom prst="rect">
            <a:avLst/>
          </a:prstGeom>
        </p:spPr>
        <p:txBody>
          <a:bodyPr>
            <a:normAutofit fontScale="97500" lnSpcReduction="1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Educate Co-workers</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27</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9" name="Rectangle 8">
            <a:extLst>
              <a:ext uri="{FF2B5EF4-FFF2-40B4-BE49-F238E27FC236}">
                <a16:creationId xmlns:a16="http://schemas.microsoft.com/office/drawing/2014/main" id="{D2C1A8F7-CB65-48E5-B480-BFA0253E4F9C}"/>
              </a:ext>
            </a:extLst>
          </p:cNvPr>
          <p:cNvSpPr/>
          <p:nvPr/>
        </p:nvSpPr>
        <p:spPr>
          <a:xfrm>
            <a:off x="197498" y="837900"/>
            <a:ext cx="3970959" cy="584775"/>
          </a:xfrm>
          <a:prstGeom prst="rect">
            <a:avLst/>
          </a:prstGeom>
          <a:noFill/>
        </p:spPr>
        <p:txBody>
          <a:bodyPr wrap="none">
            <a:spAutoFit/>
          </a:bodyPr>
          <a:lstStyle/>
          <a:p>
            <a:r>
              <a:rPr lang="en-US" sz="3200" dirty="0">
                <a:solidFill>
                  <a:schemeClr val="bg1"/>
                </a:solidFill>
                <a:latin typeface="Droid Sans" panose="020B0606030804020204" pitchFamily="34" charset="0"/>
                <a:ea typeface="Droid Sans" panose="020B0606030804020204" pitchFamily="34" charset="0"/>
                <a:cs typeface="Droid Sans" panose="020B0606030804020204" pitchFamily="34" charset="0"/>
              </a:rPr>
              <a:t>How to wash hands?</a:t>
            </a:r>
          </a:p>
        </p:txBody>
      </p:sp>
      <p:pic>
        <p:nvPicPr>
          <p:cNvPr id="11" name="Picture 10" descr="A close up of text on a white background&#10;&#10;Description automatically generated">
            <a:extLst>
              <a:ext uri="{FF2B5EF4-FFF2-40B4-BE49-F238E27FC236}">
                <a16:creationId xmlns:a16="http://schemas.microsoft.com/office/drawing/2014/main" id="{5D146DC2-6818-49C3-AFB5-BBBD9196F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37661"/>
            <a:ext cx="4800532" cy="6760611"/>
          </a:xfrm>
          <a:prstGeom prst="rect">
            <a:avLst/>
          </a:prstGeom>
        </p:spPr>
      </p:pic>
    </p:spTree>
    <p:extLst>
      <p:ext uri="{BB962C8B-B14F-4D97-AF65-F5344CB8AC3E}">
        <p14:creationId xmlns:p14="http://schemas.microsoft.com/office/powerpoint/2010/main" val="4009990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5974702" cy="576064"/>
          </a:xfrm>
          <a:prstGeom prst="rect">
            <a:avLst/>
          </a:prstGeom>
        </p:spPr>
        <p:txBody>
          <a:bodyPr>
            <a:normAutofit fontScale="97500" lnSpcReduction="1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Educate Co-workers</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28</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327348" y="1397012"/>
            <a:ext cx="6203302" cy="2043918"/>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IN" sz="2000" dirty="0"/>
              <a:t>Show videos available at Insite</a:t>
            </a:r>
          </a:p>
          <a:p>
            <a:r>
              <a:rPr lang="en-IN" sz="2000" dirty="0">
                <a:hlinkClick r:id="rId2"/>
              </a:rPr>
              <a:t>https://insite.holisollogistics.com/user/view_lob_file/7</a:t>
            </a:r>
            <a:endParaRPr lang="en-IN" sz="2000" dirty="0"/>
          </a:p>
          <a:p>
            <a:r>
              <a:rPr lang="en-IN" sz="2000" dirty="0">
                <a:hlinkClick r:id="rId3"/>
              </a:rPr>
              <a:t>https://fightcovid.holisollogistics.com/</a:t>
            </a:r>
            <a:endParaRPr lang="en-IN" sz="2000" dirty="0"/>
          </a:p>
        </p:txBody>
      </p:sp>
    </p:spTree>
    <p:extLst>
      <p:ext uri="{BB962C8B-B14F-4D97-AF65-F5344CB8AC3E}">
        <p14:creationId xmlns:p14="http://schemas.microsoft.com/office/powerpoint/2010/main" val="1815244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356CB6-448B-4025-90EF-043E34A29AE9}"/>
              </a:ext>
            </a:extLst>
          </p:cNvPr>
          <p:cNvSpPr/>
          <p:nvPr/>
        </p:nvSpPr>
        <p:spPr>
          <a:xfrm>
            <a:off x="0" y="0"/>
            <a:ext cx="6858000" cy="8591552"/>
          </a:xfrm>
          <a:prstGeom prst="rect">
            <a:avLst/>
          </a:prstGeom>
          <a:solidFill>
            <a:srgbClr val="14467C"/>
          </a:solidFill>
          <a:ln>
            <a:solidFill>
              <a:srgbClr val="1446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EB6F92F2-FF4F-4D49-B643-276942BBFA34}"/>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71500" y="2443607"/>
            <a:ext cx="5715000" cy="5715000"/>
          </a:xfrm>
          <a:prstGeom prst="rect">
            <a:avLst/>
          </a:prstGeom>
          <a:effectLst/>
        </p:spPr>
      </p:pic>
      <p:sp>
        <p:nvSpPr>
          <p:cNvPr id="15" name="Rectangle: Single Corner Rounded 14">
            <a:extLst>
              <a:ext uri="{FF2B5EF4-FFF2-40B4-BE49-F238E27FC236}">
                <a16:creationId xmlns:a16="http://schemas.microsoft.com/office/drawing/2014/main" id="{E9685BD9-E90E-4DC1-9247-97B7F4A2EBAD}"/>
              </a:ext>
            </a:extLst>
          </p:cNvPr>
          <p:cNvSpPr/>
          <p:nvPr/>
        </p:nvSpPr>
        <p:spPr>
          <a:xfrm flipH="1" flipV="1">
            <a:off x="2209800" y="552448"/>
            <a:ext cx="4648200" cy="1200152"/>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3659D062-D389-4946-85C3-868CFA645E7A}"/>
              </a:ext>
            </a:extLst>
          </p:cNvPr>
          <p:cNvSpPr/>
          <p:nvPr/>
        </p:nvSpPr>
        <p:spPr>
          <a:xfrm>
            <a:off x="1143000" y="652907"/>
            <a:ext cx="5506548" cy="1077218"/>
          </a:xfrm>
          <a:prstGeom prst="rect">
            <a:avLst/>
          </a:prstGeom>
        </p:spPr>
        <p:txBody>
          <a:bodyPr wrap="square">
            <a:spAutoFit/>
          </a:bodyPr>
          <a:lstStyle/>
          <a:p>
            <a:pPr algn="r"/>
            <a:r>
              <a:rPr lang="en-IN" sz="3200" b="1" dirty="0">
                <a:solidFill>
                  <a:srgbClr val="14467C"/>
                </a:solidFill>
                <a:latin typeface="Droid Sans" panose="020B0606030804020204" pitchFamily="34" charset="0"/>
                <a:ea typeface="Droid Sans" panose="020B0606030804020204" pitchFamily="34" charset="0"/>
                <a:cs typeface="Droid Sans" panose="020B0606030804020204" pitchFamily="34" charset="0"/>
              </a:rPr>
              <a:t>PROTECT YOURSELF</a:t>
            </a:r>
          </a:p>
          <a:p>
            <a:pPr algn="r"/>
            <a:r>
              <a:rPr lang="en-IN" sz="3200" b="1" dirty="0">
                <a:solidFill>
                  <a:srgbClr val="14467C"/>
                </a:solidFill>
                <a:latin typeface="Droid Sans" panose="020B0606030804020204" pitchFamily="34" charset="0"/>
                <a:ea typeface="Droid Sans" panose="020B0606030804020204" pitchFamily="34" charset="0"/>
                <a:cs typeface="Droid Sans" panose="020B0606030804020204" pitchFamily="34" charset="0"/>
              </a:rPr>
              <a:t>PROTECT OTHERS</a:t>
            </a:r>
          </a:p>
        </p:txBody>
      </p:sp>
      <p:sp>
        <p:nvSpPr>
          <p:cNvPr id="16" name="Footer Placeholder 4">
            <a:extLst>
              <a:ext uri="{FF2B5EF4-FFF2-40B4-BE49-F238E27FC236}">
                <a16:creationId xmlns:a16="http://schemas.microsoft.com/office/drawing/2014/main" id="{2984E797-72CB-4C23-BFB8-3CE2AADA7C0E}"/>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17" name="Slide Number Placeholder 5">
            <a:extLst>
              <a:ext uri="{FF2B5EF4-FFF2-40B4-BE49-F238E27FC236}">
                <a16:creationId xmlns:a16="http://schemas.microsoft.com/office/drawing/2014/main" id="{3F6AD39E-FFD4-48AA-BE38-B4FE6386AB09}"/>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29</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78612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10972800" cy="576064"/>
          </a:xfrm>
          <a:prstGeom prst="rect">
            <a:avLst/>
          </a:prstGeom>
        </p:spPr>
        <p:txBody>
          <a:bodyPr>
            <a:normAutofit fontScale="97500" lnSpcReduction="1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IN" dirty="0">
                <a:solidFill>
                  <a:srgbClr val="46B653"/>
                </a:solidFill>
                <a:latin typeface="Arial Black" panose="020B0A04020102020204" pitchFamily="34" charset="0"/>
                <a:cs typeface="Arial" panose="020B0604020202020204" pitchFamily="34" charset="0"/>
              </a:rPr>
              <a:t>Guidelines on must have</a:t>
            </a:r>
          </a:p>
        </p:txBody>
      </p:sp>
      <p:pic>
        <p:nvPicPr>
          <p:cNvPr id="4" name="Google Shape;146;p23">
            <a:extLst>
              <a:ext uri="{FF2B5EF4-FFF2-40B4-BE49-F238E27FC236}">
                <a16:creationId xmlns:a16="http://schemas.microsoft.com/office/drawing/2014/main" id="{C9B4AC62-0331-4384-B924-26885BEA46C1}"/>
              </a:ext>
            </a:extLst>
          </p:cNvPr>
          <p:cNvPicPr preferRelativeResize="0"/>
          <p:nvPr/>
        </p:nvPicPr>
        <p:blipFill>
          <a:blip r:embed="rId2">
            <a:alphaModFix/>
          </a:blip>
          <a:stretch>
            <a:fillRect/>
          </a:stretch>
        </p:blipFill>
        <p:spPr>
          <a:xfrm>
            <a:off x="0" y="4819937"/>
            <a:ext cx="6858000" cy="3791147"/>
          </a:xfrm>
          <a:prstGeom prst="rect">
            <a:avLst/>
          </a:prstGeom>
          <a:noFill/>
          <a:ln>
            <a:noFill/>
          </a:ln>
        </p:spPr>
      </p:pic>
      <p:sp>
        <p:nvSpPr>
          <p:cNvPr id="5" name="TextBox 4">
            <a:extLst>
              <a:ext uri="{FF2B5EF4-FFF2-40B4-BE49-F238E27FC236}">
                <a16:creationId xmlns:a16="http://schemas.microsoft.com/office/drawing/2014/main" id="{D1F623CE-0A94-433F-BB7A-588625A70BD2}"/>
              </a:ext>
            </a:extLst>
          </p:cNvPr>
          <p:cNvSpPr txBox="1"/>
          <p:nvPr/>
        </p:nvSpPr>
        <p:spPr>
          <a:xfrm>
            <a:off x="254000" y="1240510"/>
            <a:ext cx="6324600" cy="3524042"/>
          </a:xfrm>
          <a:prstGeom prst="rect">
            <a:avLst/>
          </a:prstGeom>
          <a:noFill/>
        </p:spPr>
        <p:txBody>
          <a:bodyPr wrap="square" rtlCol="0">
            <a:spAutoFit/>
          </a:bodyPr>
          <a:lstStyle/>
          <a:p>
            <a:pPr>
              <a:lnSpc>
                <a:spcPct val="125000"/>
              </a:lnSpc>
            </a:pPr>
            <a:r>
              <a:rPr lang="en-IN" sz="2000" b="1" dirty="0">
                <a:solidFill>
                  <a:schemeClr val="tx1">
                    <a:lumMod val="95000"/>
                    <a:lumOff val="5000"/>
                  </a:schemeClr>
                </a:solidFill>
                <a:latin typeface="Droid Sans" panose="020B0606030804020204" pitchFamily="34" charset="0"/>
                <a:ea typeface="Droid Sans" panose="020B0606030804020204" pitchFamily="34" charset="0"/>
                <a:cs typeface="Droid Sans" panose="020B0606030804020204" pitchFamily="34" charset="0"/>
              </a:rPr>
              <a:t>Ensure availability of following : </a:t>
            </a:r>
          </a:p>
          <a:p>
            <a:pPr marL="685800" lvl="1" indent="-342900">
              <a:lnSpc>
                <a:spcPct val="125000"/>
              </a:lnSpc>
              <a:buFont typeface="+mj-lt"/>
              <a:buAutoNum type="arabicPeriod"/>
            </a:pPr>
            <a:r>
              <a:rPr lang="en-IN" dirty="0">
                <a:solidFill>
                  <a:schemeClr val="tx1">
                    <a:lumMod val="65000"/>
                    <a:lumOff val="35000"/>
                  </a:schemeClr>
                </a:solidFill>
                <a:latin typeface="Droid Sans" panose="020B0606030804020204" pitchFamily="34" charset="0"/>
                <a:ea typeface="Droid Sans" panose="020B0606030804020204" pitchFamily="34" charset="0"/>
                <a:cs typeface="Droid Sans" panose="020B0606030804020204" pitchFamily="34" charset="0"/>
              </a:rPr>
              <a:t>PPE Equipment (Thermal Temp Scanner, Mask, Gloves etc.)</a:t>
            </a:r>
          </a:p>
          <a:p>
            <a:pPr marL="685800" lvl="1" indent="-342900">
              <a:lnSpc>
                <a:spcPct val="125000"/>
              </a:lnSpc>
              <a:buFont typeface="+mj-lt"/>
              <a:buAutoNum type="arabicPeriod"/>
            </a:pPr>
            <a:r>
              <a:rPr lang="en-IN" dirty="0">
                <a:solidFill>
                  <a:schemeClr val="tx1">
                    <a:lumMod val="65000"/>
                    <a:lumOff val="35000"/>
                  </a:schemeClr>
                </a:solidFill>
                <a:latin typeface="Droid Sans" panose="020B0606030804020204" pitchFamily="34" charset="0"/>
                <a:ea typeface="Droid Sans" panose="020B0606030804020204" pitchFamily="34" charset="0"/>
                <a:cs typeface="Droid Sans" panose="020B0606030804020204" pitchFamily="34" charset="0"/>
              </a:rPr>
              <a:t>Liquid soap bottles only</a:t>
            </a:r>
          </a:p>
          <a:p>
            <a:pPr marL="685800" lvl="1" indent="-342900">
              <a:lnSpc>
                <a:spcPct val="125000"/>
              </a:lnSpc>
              <a:buFont typeface="+mj-lt"/>
              <a:buAutoNum type="arabicPeriod"/>
            </a:pPr>
            <a:r>
              <a:rPr lang="en-IN" dirty="0">
                <a:solidFill>
                  <a:schemeClr val="tx1">
                    <a:lumMod val="65000"/>
                    <a:lumOff val="35000"/>
                  </a:schemeClr>
                </a:solidFill>
                <a:latin typeface="Droid Sans" panose="020B0606030804020204" pitchFamily="34" charset="0"/>
                <a:ea typeface="Droid Sans" panose="020B0606030804020204" pitchFamily="34" charset="0"/>
                <a:cs typeface="Droid Sans" panose="020B0606030804020204" pitchFamily="34" charset="0"/>
              </a:rPr>
              <a:t>Sanitizers</a:t>
            </a:r>
          </a:p>
          <a:p>
            <a:pPr marL="685800" lvl="1" indent="-342900">
              <a:lnSpc>
                <a:spcPct val="125000"/>
              </a:lnSpc>
              <a:buFont typeface="+mj-lt"/>
              <a:buAutoNum type="arabicPeriod"/>
            </a:pPr>
            <a:r>
              <a:rPr lang="en-IN" dirty="0">
                <a:solidFill>
                  <a:schemeClr val="tx1">
                    <a:lumMod val="65000"/>
                    <a:lumOff val="35000"/>
                  </a:schemeClr>
                </a:solidFill>
                <a:latin typeface="Droid Sans" panose="020B0606030804020204" pitchFamily="34" charset="0"/>
                <a:ea typeface="Droid Sans" panose="020B0606030804020204" pitchFamily="34" charset="0"/>
                <a:cs typeface="Droid Sans" panose="020B0606030804020204" pitchFamily="34" charset="0"/>
              </a:rPr>
              <a:t>Disinfectants for cleaning</a:t>
            </a:r>
          </a:p>
          <a:p>
            <a:pPr marL="685800" lvl="1" indent="-342900">
              <a:lnSpc>
                <a:spcPct val="125000"/>
              </a:lnSpc>
              <a:buFont typeface="+mj-lt"/>
              <a:buAutoNum type="arabicPeriod"/>
            </a:pPr>
            <a:r>
              <a:rPr lang="en-IN" dirty="0">
                <a:solidFill>
                  <a:schemeClr val="tx1">
                    <a:lumMod val="65000"/>
                    <a:lumOff val="35000"/>
                  </a:schemeClr>
                </a:solidFill>
                <a:latin typeface="Droid Sans" panose="020B0606030804020204" pitchFamily="34" charset="0"/>
                <a:ea typeface="Droid Sans" panose="020B0606030804020204" pitchFamily="34" charset="0"/>
                <a:cs typeface="Droid Sans" panose="020B0606030804020204" pitchFamily="34" charset="0"/>
              </a:rPr>
              <a:t>Paper Tissues </a:t>
            </a:r>
          </a:p>
          <a:p>
            <a:pPr marL="685800" lvl="1" indent="-342900">
              <a:lnSpc>
                <a:spcPct val="125000"/>
              </a:lnSpc>
              <a:buFont typeface="+mj-lt"/>
              <a:buAutoNum type="arabicPeriod"/>
            </a:pPr>
            <a:r>
              <a:rPr lang="en-IN" dirty="0">
                <a:solidFill>
                  <a:schemeClr val="tx1">
                    <a:lumMod val="65000"/>
                    <a:lumOff val="35000"/>
                  </a:schemeClr>
                </a:solidFill>
                <a:latin typeface="Droid Sans" panose="020B0606030804020204" pitchFamily="34" charset="0"/>
                <a:ea typeface="Droid Sans" panose="020B0606030804020204" pitchFamily="34" charset="0"/>
                <a:cs typeface="Droid Sans" panose="020B0606030804020204" pitchFamily="34" charset="0"/>
              </a:rPr>
              <a:t>Clean drinking water</a:t>
            </a:r>
          </a:p>
          <a:p>
            <a:pPr marL="685800" lvl="1" indent="-342900">
              <a:lnSpc>
                <a:spcPct val="125000"/>
              </a:lnSpc>
              <a:buFont typeface="+mj-lt"/>
              <a:buAutoNum type="arabicPeriod"/>
            </a:pPr>
            <a:r>
              <a:rPr lang="en-IN" dirty="0">
                <a:solidFill>
                  <a:schemeClr val="tx1">
                    <a:lumMod val="65000"/>
                    <a:lumOff val="35000"/>
                  </a:schemeClr>
                </a:solidFill>
                <a:latin typeface="Droid Sans" panose="020B0606030804020204" pitchFamily="34" charset="0"/>
                <a:ea typeface="Droid Sans" panose="020B0606030804020204" pitchFamily="34" charset="0"/>
                <a:cs typeface="Droid Sans" panose="020B0606030804020204" pitchFamily="34" charset="0"/>
              </a:rPr>
              <a:t>Arogya </a:t>
            </a:r>
            <a:r>
              <a:rPr lang="en-IN" dirty="0" err="1">
                <a:solidFill>
                  <a:schemeClr val="tx1">
                    <a:lumMod val="65000"/>
                    <a:lumOff val="35000"/>
                  </a:schemeClr>
                </a:solidFill>
                <a:latin typeface="Droid Sans" panose="020B0606030804020204" pitchFamily="34" charset="0"/>
                <a:ea typeface="Droid Sans" panose="020B0606030804020204" pitchFamily="34" charset="0"/>
                <a:cs typeface="Droid Sans" panose="020B0606030804020204" pitchFamily="34" charset="0"/>
              </a:rPr>
              <a:t>Setu</a:t>
            </a:r>
            <a:r>
              <a:rPr lang="en-IN" dirty="0">
                <a:solidFill>
                  <a:schemeClr val="tx1">
                    <a:lumMod val="65000"/>
                    <a:lumOff val="35000"/>
                  </a:schemeClr>
                </a:solidFill>
                <a:latin typeface="Droid Sans" panose="020B0606030804020204" pitchFamily="34" charset="0"/>
                <a:ea typeface="Droid Sans" panose="020B0606030804020204" pitchFamily="34" charset="0"/>
                <a:cs typeface="Droid Sans" panose="020B0606030804020204" pitchFamily="34" charset="0"/>
              </a:rPr>
              <a:t> App on all co-workers phone</a:t>
            </a:r>
          </a:p>
          <a:p>
            <a:endParaRPr lang="en-IN" dirty="0">
              <a:latin typeface="Droid Sans" panose="020B0606030804020204" pitchFamily="34" charset="0"/>
              <a:ea typeface="Droid Sans" panose="020B0606030804020204" pitchFamily="34" charset="0"/>
              <a:cs typeface="Droid Sans" panose="020B0606030804020204" pitchFamily="34" charset="0"/>
            </a:endParaRPr>
          </a:p>
        </p:txBody>
      </p:sp>
      <p:cxnSp>
        <p:nvCxnSpPr>
          <p:cNvPr id="6" name="Straight Connector 5">
            <a:extLst>
              <a:ext uri="{FF2B5EF4-FFF2-40B4-BE49-F238E27FC236}">
                <a16:creationId xmlns:a16="http://schemas.microsoft.com/office/drawing/2014/main" id="{14011FC8-42AD-4425-B840-33F9400E43A7}"/>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1F1551A0-8661-4406-A983-26E7AB5DEA8C}"/>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8" name="Slide Number Placeholder 5">
            <a:extLst>
              <a:ext uri="{FF2B5EF4-FFF2-40B4-BE49-F238E27FC236}">
                <a16:creationId xmlns:a16="http://schemas.microsoft.com/office/drawing/2014/main" id="{80D34723-FE15-462A-BFC1-20A7E148B799}"/>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3</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119187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76397F5C-2D0E-42EE-A819-57A8AD466936}"/>
              </a:ext>
            </a:extLst>
          </p:cNvPr>
          <p:cNvSpPr/>
          <p:nvPr/>
        </p:nvSpPr>
        <p:spPr>
          <a:xfrm>
            <a:off x="0" y="1752600"/>
            <a:ext cx="678606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10972800" cy="576064"/>
          </a:xfrm>
          <a:prstGeom prst="rect">
            <a:avLst/>
          </a:prstGeom>
        </p:spPr>
        <p:txBody>
          <a:bodyPr>
            <a:normAutofit fontScale="97500" lnSpcReduction="1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Housekeeping Guidelines</a:t>
            </a:r>
          </a:p>
        </p:txBody>
      </p:sp>
      <p:sp>
        <p:nvSpPr>
          <p:cNvPr id="11" name="Rectangle: Rounded Corners 10">
            <a:extLst>
              <a:ext uri="{FF2B5EF4-FFF2-40B4-BE49-F238E27FC236}">
                <a16:creationId xmlns:a16="http://schemas.microsoft.com/office/drawing/2014/main" id="{F0A044B1-FE3B-4701-8BA0-52B67914160A}"/>
              </a:ext>
            </a:extLst>
          </p:cNvPr>
          <p:cNvSpPr/>
          <p:nvPr/>
        </p:nvSpPr>
        <p:spPr>
          <a:xfrm>
            <a:off x="0" y="1755231"/>
            <a:ext cx="1104900" cy="68580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descr="A picture containing drawing&#10;&#10;Description automatically generated">
            <a:extLst>
              <a:ext uri="{FF2B5EF4-FFF2-40B4-BE49-F238E27FC236}">
                <a16:creationId xmlns:a16="http://schemas.microsoft.com/office/drawing/2014/main" id="{6575142D-AB14-4BC4-81BE-787C847AD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02" y="1842835"/>
            <a:ext cx="510073" cy="510073"/>
          </a:xfrm>
          <a:prstGeom prst="rect">
            <a:avLst/>
          </a:prstGeom>
        </p:spPr>
      </p:pic>
      <p:sp>
        <p:nvSpPr>
          <p:cNvPr id="12" name="TextBox 11">
            <a:extLst>
              <a:ext uri="{FF2B5EF4-FFF2-40B4-BE49-F238E27FC236}">
                <a16:creationId xmlns:a16="http://schemas.microsoft.com/office/drawing/2014/main" id="{E270B189-BCFB-474E-8B04-6A281C6F49A0}"/>
              </a:ext>
            </a:extLst>
          </p:cNvPr>
          <p:cNvSpPr txBox="1"/>
          <p:nvPr/>
        </p:nvSpPr>
        <p:spPr>
          <a:xfrm>
            <a:off x="1225964" y="1924045"/>
            <a:ext cx="6324600" cy="373051"/>
          </a:xfrm>
          <a:prstGeom prst="rect">
            <a:avLst/>
          </a:prstGeom>
          <a:noFill/>
        </p:spPr>
        <p:txBody>
          <a:bodyPr wrap="square" rtlCol="0">
            <a:spAutoFit/>
          </a:bodyPr>
          <a:lstStyle>
            <a:defPPr>
              <a:defRPr lang="en-US"/>
            </a:def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pPr>
              <a:lnSpc>
                <a:spcPct val="125000"/>
              </a:lnSpc>
            </a:pPr>
            <a:r>
              <a:rPr lang="en-IN" sz="1600" dirty="0">
                <a:solidFill>
                  <a:schemeClr val="bg1"/>
                </a:solidFill>
                <a:latin typeface="Droid Sans" panose="020B0606030804020204" pitchFamily="34" charset="0"/>
                <a:ea typeface="Droid Sans" panose="020B0606030804020204" pitchFamily="34" charset="0"/>
                <a:cs typeface="Droid Sans" panose="020B0606030804020204" pitchFamily="34" charset="0"/>
              </a:rPr>
              <a:t>Use disinfectants to clean all the surfaces</a:t>
            </a:r>
          </a:p>
        </p:txBody>
      </p:sp>
      <p:grpSp>
        <p:nvGrpSpPr>
          <p:cNvPr id="3" name="Group 2">
            <a:extLst>
              <a:ext uri="{FF2B5EF4-FFF2-40B4-BE49-F238E27FC236}">
                <a16:creationId xmlns:a16="http://schemas.microsoft.com/office/drawing/2014/main" id="{B58D276D-1C92-4056-B429-3A354EE66108}"/>
              </a:ext>
            </a:extLst>
          </p:cNvPr>
          <p:cNvGrpSpPr/>
          <p:nvPr/>
        </p:nvGrpSpPr>
        <p:grpSpPr>
          <a:xfrm>
            <a:off x="-7863" y="5776061"/>
            <a:ext cx="6836937" cy="689010"/>
            <a:chOff x="-7755547" y="5092789"/>
            <a:chExt cx="6836937" cy="689010"/>
          </a:xfrm>
        </p:grpSpPr>
        <p:sp>
          <p:nvSpPr>
            <p:cNvPr id="73" name="Rectangle: Rounded Corners 72">
              <a:extLst>
                <a:ext uri="{FF2B5EF4-FFF2-40B4-BE49-F238E27FC236}">
                  <a16:creationId xmlns:a16="http://schemas.microsoft.com/office/drawing/2014/main" id="{C3DB0C34-AC48-42B6-8E38-3D2DBC71EEDD}"/>
                </a:ext>
              </a:extLst>
            </p:cNvPr>
            <p:cNvSpPr/>
            <p:nvPr/>
          </p:nvSpPr>
          <p:spPr>
            <a:xfrm>
              <a:off x="-7704672" y="5095999"/>
              <a:ext cx="678606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Droid Sans" panose="020B0606030804020204" pitchFamily="34" charset="0"/>
                <a:ea typeface="Droid Sans" panose="020B0606030804020204" pitchFamily="34" charset="0"/>
                <a:cs typeface="Droid Sans" panose="020B0606030804020204" pitchFamily="34" charset="0"/>
              </a:endParaRPr>
            </a:p>
          </p:txBody>
        </p:sp>
        <p:sp>
          <p:nvSpPr>
            <p:cNvPr id="14" name="TextBox 13">
              <a:extLst>
                <a:ext uri="{FF2B5EF4-FFF2-40B4-BE49-F238E27FC236}">
                  <a16:creationId xmlns:a16="http://schemas.microsoft.com/office/drawing/2014/main" id="{F2BDAC9B-5CE6-4354-8834-5F3647254858}"/>
                </a:ext>
              </a:extLst>
            </p:cNvPr>
            <p:cNvSpPr txBox="1"/>
            <p:nvPr/>
          </p:nvSpPr>
          <p:spPr>
            <a:xfrm>
              <a:off x="-6454370" y="5122223"/>
              <a:ext cx="4769498" cy="584775"/>
            </a:xfrm>
            <a:prstGeom prst="rect">
              <a:avLst/>
            </a:prstGeom>
            <a:noFill/>
          </p:spPr>
          <p:txBody>
            <a:bodyPr wrap="square" rtlCol="0">
              <a:spAutoFit/>
            </a:bodyPr>
            <a:lstStyle>
              <a:defPPr>
                <a:defRPr lang="en-US"/>
              </a:def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Droid Sans" panose="020B0606030804020204" pitchFamily="34" charset="0"/>
                  <a:ea typeface="Droid Sans" panose="020B0606030804020204" pitchFamily="34" charset="0"/>
                  <a:cs typeface="Droid Sans" panose="020B0606030804020204" pitchFamily="34" charset="0"/>
                </a:rPr>
                <a:t>Sanitation &amp; housekeeping in the facility after every 2 hours and before new shift starts</a:t>
              </a:r>
            </a:p>
          </p:txBody>
        </p:sp>
        <p:sp>
          <p:nvSpPr>
            <p:cNvPr id="13" name="Rectangle: Rounded Corners 12">
              <a:extLst>
                <a:ext uri="{FF2B5EF4-FFF2-40B4-BE49-F238E27FC236}">
                  <a16:creationId xmlns:a16="http://schemas.microsoft.com/office/drawing/2014/main" id="{1164112C-4652-43CC-8430-7A74D9DF2600}"/>
                </a:ext>
              </a:extLst>
            </p:cNvPr>
            <p:cNvSpPr/>
            <p:nvPr/>
          </p:nvSpPr>
          <p:spPr>
            <a:xfrm>
              <a:off x="-7755547" y="5092789"/>
              <a:ext cx="1104900" cy="689009"/>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Droid Sans" panose="020B0606030804020204" pitchFamily="34" charset="0"/>
                <a:ea typeface="Droid Sans" panose="020B0606030804020204" pitchFamily="34" charset="0"/>
                <a:cs typeface="Droid Sans" panose="020B0606030804020204" pitchFamily="34" charset="0"/>
              </a:endParaRPr>
            </a:p>
          </p:txBody>
        </p:sp>
        <p:grpSp>
          <p:nvGrpSpPr>
            <p:cNvPr id="29" name="Group 28">
              <a:extLst>
                <a:ext uri="{FF2B5EF4-FFF2-40B4-BE49-F238E27FC236}">
                  <a16:creationId xmlns:a16="http://schemas.microsoft.com/office/drawing/2014/main" id="{2F70CAC3-D23F-4EC7-BC25-5CBCB0EEAD42}"/>
                </a:ext>
              </a:extLst>
            </p:cNvPr>
            <p:cNvGrpSpPr/>
            <p:nvPr/>
          </p:nvGrpSpPr>
          <p:grpSpPr>
            <a:xfrm>
              <a:off x="-7292570" y="5186453"/>
              <a:ext cx="445645" cy="433645"/>
              <a:chOff x="259702" y="2212635"/>
              <a:chExt cx="445645" cy="433645"/>
            </a:xfrm>
          </p:grpSpPr>
          <p:grpSp>
            <p:nvGrpSpPr>
              <p:cNvPr id="25" name="Google Shape;4962;p66">
                <a:extLst>
                  <a:ext uri="{FF2B5EF4-FFF2-40B4-BE49-F238E27FC236}">
                    <a16:creationId xmlns:a16="http://schemas.microsoft.com/office/drawing/2014/main" id="{C0921916-7673-4916-AC27-81B32C6A3448}"/>
                  </a:ext>
                </a:extLst>
              </p:cNvPr>
              <p:cNvGrpSpPr/>
              <p:nvPr/>
            </p:nvGrpSpPr>
            <p:grpSpPr>
              <a:xfrm>
                <a:off x="259702" y="2212635"/>
                <a:ext cx="426098" cy="433645"/>
                <a:chOff x="-65144125" y="4094450"/>
                <a:chExt cx="311900" cy="317425"/>
              </a:xfrm>
              <a:solidFill>
                <a:schemeClr val="bg1"/>
              </a:solidFill>
            </p:grpSpPr>
            <p:sp>
              <p:nvSpPr>
                <p:cNvPr id="26" name="Google Shape;4964;p66">
                  <a:extLst>
                    <a:ext uri="{FF2B5EF4-FFF2-40B4-BE49-F238E27FC236}">
                      <a16:creationId xmlns:a16="http://schemas.microsoft.com/office/drawing/2014/main" id="{478BD15E-BFF9-4BD0-A0E5-F0E1DF33E30B}"/>
                    </a:ext>
                  </a:extLst>
                </p:cNvPr>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roid Sans" panose="020B0606030804020204" pitchFamily="34" charset="0"/>
                    <a:ea typeface="Droid Sans" panose="020B0606030804020204" pitchFamily="34" charset="0"/>
                    <a:cs typeface="Droid Sans" panose="020B0606030804020204" pitchFamily="34" charset="0"/>
                  </a:endParaRPr>
                </a:p>
              </p:txBody>
            </p:sp>
            <p:sp>
              <p:nvSpPr>
                <p:cNvPr id="27" name="Google Shape;4965;p66">
                  <a:extLst>
                    <a:ext uri="{FF2B5EF4-FFF2-40B4-BE49-F238E27FC236}">
                      <a16:creationId xmlns:a16="http://schemas.microsoft.com/office/drawing/2014/main" id="{8C44E1AA-2CDC-4475-8F09-6E5B3ED6D680}"/>
                    </a:ext>
                  </a:extLst>
                </p:cNvPr>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roid Sans" panose="020B0606030804020204" pitchFamily="34" charset="0"/>
                    <a:ea typeface="Droid Sans" panose="020B0606030804020204" pitchFamily="34" charset="0"/>
                    <a:cs typeface="Droid Sans" panose="020B0606030804020204" pitchFamily="34" charset="0"/>
                  </a:endParaRPr>
                </a:p>
              </p:txBody>
            </p:sp>
          </p:grpSp>
          <p:sp>
            <p:nvSpPr>
              <p:cNvPr id="28" name="TextBox 27">
                <a:extLst>
                  <a:ext uri="{FF2B5EF4-FFF2-40B4-BE49-F238E27FC236}">
                    <a16:creationId xmlns:a16="http://schemas.microsoft.com/office/drawing/2014/main" id="{52BC72A8-2282-4DCA-89DA-322A9577C35F}"/>
                  </a:ext>
                </a:extLst>
              </p:cNvPr>
              <p:cNvSpPr txBox="1"/>
              <p:nvPr/>
            </p:nvSpPr>
            <p:spPr>
              <a:xfrm>
                <a:off x="272215" y="2325313"/>
                <a:ext cx="433132" cy="276999"/>
              </a:xfrm>
              <a:prstGeom prst="rect">
                <a:avLst/>
              </a:prstGeom>
              <a:noFill/>
            </p:spPr>
            <p:txBody>
              <a:bodyPr wrap="none" rtlCol="0">
                <a:spAutoFit/>
              </a:bodyPr>
              <a:lstStyle/>
              <a:p>
                <a:r>
                  <a:rPr lang="en-IN" sz="12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2hr</a:t>
                </a:r>
                <a:endParaRPr lang="en-IN" sz="1200" dirty="0">
                  <a:solidFill>
                    <a:schemeClr val="bg1"/>
                  </a:solidFill>
                  <a:latin typeface="Droid Sans" panose="020B0606030804020204" pitchFamily="34" charset="0"/>
                  <a:ea typeface="Droid Sans" panose="020B0606030804020204" pitchFamily="34" charset="0"/>
                  <a:cs typeface="Droid Sans" panose="020B0606030804020204" pitchFamily="34" charset="0"/>
                </a:endParaRPr>
              </a:p>
            </p:txBody>
          </p:sp>
        </p:grpSp>
      </p:grpSp>
      <p:grpSp>
        <p:nvGrpSpPr>
          <p:cNvPr id="37" name="Group 36">
            <a:extLst>
              <a:ext uri="{FF2B5EF4-FFF2-40B4-BE49-F238E27FC236}">
                <a16:creationId xmlns:a16="http://schemas.microsoft.com/office/drawing/2014/main" id="{1C0EB973-8924-4449-8E39-609F306EE327}"/>
              </a:ext>
            </a:extLst>
          </p:cNvPr>
          <p:cNvGrpSpPr/>
          <p:nvPr/>
        </p:nvGrpSpPr>
        <p:grpSpPr>
          <a:xfrm>
            <a:off x="-18272" y="4147503"/>
            <a:ext cx="6824162" cy="690580"/>
            <a:chOff x="-170672" y="3653982"/>
            <a:chExt cx="6824162" cy="690580"/>
          </a:xfrm>
        </p:grpSpPr>
        <p:sp>
          <p:nvSpPr>
            <p:cNvPr id="75" name="Rectangle: Rounded Corners 74">
              <a:extLst>
                <a:ext uri="{FF2B5EF4-FFF2-40B4-BE49-F238E27FC236}">
                  <a16:creationId xmlns:a16="http://schemas.microsoft.com/office/drawing/2014/main" id="{05F1F7C3-810A-4678-94BF-9BBD877164AC}"/>
                </a:ext>
              </a:extLst>
            </p:cNvPr>
            <p:cNvSpPr/>
            <p:nvPr/>
          </p:nvSpPr>
          <p:spPr>
            <a:xfrm>
              <a:off x="-170672" y="3653982"/>
              <a:ext cx="682416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AD3BD37E-314A-477A-81E7-844FA9BBFABE}"/>
                </a:ext>
              </a:extLst>
            </p:cNvPr>
            <p:cNvSpPr txBox="1"/>
            <p:nvPr/>
          </p:nvSpPr>
          <p:spPr>
            <a:xfrm>
              <a:off x="1090483" y="3702597"/>
              <a:ext cx="4540898" cy="584775"/>
            </a:xfrm>
            <a:prstGeom prst="rect">
              <a:avLst/>
            </a:prstGeom>
            <a:noFill/>
          </p:spPr>
          <p:txBody>
            <a:bodyPr wrap="square" rtlCol="0">
              <a:spAutoFit/>
            </a:bodyPr>
            <a:lstStyle>
              <a:defPPr>
                <a:defRPr lang="en-US"/>
              </a:defPPr>
              <a:lvl1pPr>
                <a:defRPr>
                  <a:solidFill>
                    <a:schemeClr val="tx1">
                      <a:lumMod val="75000"/>
                      <a:lumOff val="25000"/>
                    </a:schemeClr>
                  </a:solidFill>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Droid Sans" panose="020B0606030804020204" pitchFamily="34" charset="0"/>
                  <a:ea typeface="Droid Sans" panose="020B0606030804020204" pitchFamily="34" charset="0"/>
                  <a:cs typeface="Droid Sans" panose="020B0606030804020204" pitchFamily="34" charset="0"/>
                </a:rPr>
                <a:t>Washbasin and washroom must be kept clean to avoid any infection</a:t>
              </a:r>
            </a:p>
          </p:txBody>
        </p:sp>
        <p:sp>
          <p:nvSpPr>
            <p:cNvPr id="15" name="Rectangle: Rounded Corners 14">
              <a:extLst>
                <a:ext uri="{FF2B5EF4-FFF2-40B4-BE49-F238E27FC236}">
                  <a16:creationId xmlns:a16="http://schemas.microsoft.com/office/drawing/2014/main" id="{D76E79A2-8BFD-4774-9B88-C2C8799C005F}"/>
                </a:ext>
              </a:extLst>
            </p:cNvPr>
            <p:cNvSpPr/>
            <p:nvPr/>
          </p:nvSpPr>
          <p:spPr>
            <a:xfrm>
              <a:off x="-159819" y="3658762"/>
              <a:ext cx="1104900" cy="68580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1" name="Picture 30" descr="A close up of a logo&#10;&#10;Description automatically generated">
              <a:extLst>
                <a:ext uri="{FF2B5EF4-FFF2-40B4-BE49-F238E27FC236}">
                  <a16:creationId xmlns:a16="http://schemas.microsoft.com/office/drawing/2014/main" id="{6330CAE1-8957-41E6-9500-16BA2778B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20" y="3748750"/>
              <a:ext cx="505823" cy="505823"/>
            </a:xfrm>
            <a:prstGeom prst="rect">
              <a:avLst/>
            </a:prstGeom>
          </p:spPr>
        </p:pic>
        <p:sp>
          <p:nvSpPr>
            <p:cNvPr id="39" name="Plus Sign 38">
              <a:extLst>
                <a:ext uri="{FF2B5EF4-FFF2-40B4-BE49-F238E27FC236}">
                  <a16:creationId xmlns:a16="http://schemas.microsoft.com/office/drawing/2014/main" id="{BEBFEFDC-6965-4D28-89F7-8008F7D1C4EC}"/>
                </a:ext>
              </a:extLst>
            </p:cNvPr>
            <p:cNvSpPr/>
            <p:nvPr/>
          </p:nvSpPr>
          <p:spPr>
            <a:xfrm>
              <a:off x="620259" y="3843528"/>
              <a:ext cx="91217" cy="91217"/>
            </a:xfrm>
            <a:prstGeom prst="mathPlus">
              <a:avLst>
                <a:gd name="adj1" fmla="val 14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Droid Sans" panose="020B0606030804020204" pitchFamily="34" charset="0"/>
                <a:ea typeface="Droid Sans" panose="020B0606030804020204" pitchFamily="34" charset="0"/>
                <a:cs typeface="Droid Sans" panose="020B0606030804020204" pitchFamily="34" charset="0"/>
              </a:endParaRPr>
            </a:p>
          </p:txBody>
        </p:sp>
        <p:sp>
          <p:nvSpPr>
            <p:cNvPr id="40" name="Plus Sign 39">
              <a:extLst>
                <a:ext uri="{FF2B5EF4-FFF2-40B4-BE49-F238E27FC236}">
                  <a16:creationId xmlns:a16="http://schemas.microsoft.com/office/drawing/2014/main" id="{A6E618FB-7882-4723-A042-EF9933E1C391}"/>
                </a:ext>
              </a:extLst>
            </p:cNvPr>
            <p:cNvSpPr/>
            <p:nvPr/>
          </p:nvSpPr>
          <p:spPr>
            <a:xfrm>
              <a:off x="178100" y="3776391"/>
              <a:ext cx="91217" cy="91217"/>
            </a:xfrm>
            <a:prstGeom prst="mathPlus">
              <a:avLst>
                <a:gd name="adj1" fmla="val 14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Plus Sign 40">
              <a:extLst>
                <a:ext uri="{FF2B5EF4-FFF2-40B4-BE49-F238E27FC236}">
                  <a16:creationId xmlns:a16="http://schemas.microsoft.com/office/drawing/2014/main" id="{AFDE8096-58FE-4C52-A65B-8EB1EC45AD14}"/>
                </a:ext>
              </a:extLst>
            </p:cNvPr>
            <p:cNvSpPr/>
            <p:nvPr/>
          </p:nvSpPr>
          <p:spPr>
            <a:xfrm>
              <a:off x="182466" y="4023337"/>
              <a:ext cx="91217" cy="91217"/>
            </a:xfrm>
            <a:prstGeom prst="mathPlus">
              <a:avLst>
                <a:gd name="adj1" fmla="val 141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4</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49" name="Rectangle: Rounded Corners 48">
            <a:extLst>
              <a:ext uri="{FF2B5EF4-FFF2-40B4-BE49-F238E27FC236}">
                <a16:creationId xmlns:a16="http://schemas.microsoft.com/office/drawing/2014/main" id="{3B41EF51-035B-4542-A736-07A9E8C8CD88}"/>
              </a:ext>
            </a:extLst>
          </p:cNvPr>
          <p:cNvSpPr/>
          <p:nvPr/>
        </p:nvSpPr>
        <p:spPr>
          <a:xfrm>
            <a:off x="-17929" y="2551797"/>
            <a:ext cx="678606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a:extLst>
              <a:ext uri="{FF2B5EF4-FFF2-40B4-BE49-F238E27FC236}">
                <a16:creationId xmlns:a16="http://schemas.microsoft.com/office/drawing/2014/main" id="{93A01E95-8AFD-4E98-83E1-E09B26151A21}"/>
              </a:ext>
            </a:extLst>
          </p:cNvPr>
          <p:cNvSpPr txBox="1"/>
          <p:nvPr/>
        </p:nvSpPr>
        <p:spPr>
          <a:xfrm>
            <a:off x="1232373" y="2578021"/>
            <a:ext cx="4769498" cy="584775"/>
          </a:xfrm>
          <a:prstGeom prst="rect">
            <a:avLst/>
          </a:prstGeom>
          <a:noFill/>
        </p:spPr>
        <p:txBody>
          <a:bodyPr wrap="square" rtlCol="0">
            <a:spAutoFit/>
          </a:bodyPr>
          <a:lstStyle>
            <a:defPPr>
              <a:defRPr lang="en-US"/>
            </a:def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Droid Sans" panose="020B0606030804020204" pitchFamily="34" charset="0"/>
                <a:ea typeface="Droid Sans" panose="020B0606030804020204" pitchFamily="34" charset="0"/>
                <a:cs typeface="Droid Sans" panose="020B0606030804020204" pitchFamily="34" charset="0"/>
              </a:rPr>
              <a:t>Entry &amp; Exit gate of building must be disinfected after every 4 hours</a:t>
            </a:r>
            <a:endParaRPr lang="en-IN" sz="1600" b="1" dirty="0">
              <a:solidFill>
                <a:srgbClr val="FF0000"/>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60" name="Rectangle: Rounded Corners 59">
            <a:extLst>
              <a:ext uri="{FF2B5EF4-FFF2-40B4-BE49-F238E27FC236}">
                <a16:creationId xmlns:a16="http://schemas.microsoft.com/office/drawing/2014/main" id="{3065BE90-CD7C-42E2-BEF3-9B5AA31F08D0}"/>
              </a:ext>
            </a:extLst>
          </p:cNvPr>
          <p:cNvSpPr/>
          <p:nvPr/>
        </p:nvSpPr>
        <p:spPr>
          <a:xfrm>
            <a:off x="-17929" y="2548588"/>
            <a:ext cx="1104900" cy="68580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85" name="Rectangle: Rounded Corners 84">
            <a:extLst>
              <a:ext uri="{FF2B5EF4-FFF2-40B4-BE49-F238E27FC236}">
                <a16:creationId xmlns:a16="http://schemas.microsoft.com/office/drawing/2014/main" id="{3D57F2BD-7C61-411D-8612-4A33612C4F0B}"/>
              </a:ext>
            </a:extLst>
          </p:cNvPr>
          <p:cNvSpPr/>
          <p:nvPr/>
        </p:nvSpPr>
        <p:spPr>
          <a:xfrm>
            <a:off x="778" y="3350607"/>
            <a:ext cx="678606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TextBox 85">
            <a:extLst>
              <a:ext uri="{FF2B5EF4-FFF2-40B4-BE49-F238E27FC236}">
                <a16:creationId xmlns:a16="http://schemas.microsoft.com/office/drawing/2014/main" id="{AF25CD74-D6B2-4145-A01D-978BC4741321}"/>
              </a:ext>
            </a:extLst>
          </p:cNvPr>
          <p:cNvSpPr txBox="1"/>
          <p:nvPr/>
        </p:nvSpPr>
        <p:spPr>
          <a:xfrm>
            <a:off x="1275702" y="3357474"/>
            <a:ext cx="4769498" cy="584775"/>
          </a:xfrm>
          <a:prstGeom prst="rect">
            <a:avLst/>
          </a:prstGeom>
          <a:noFill/>
        </p:spPr>
        <p:txBody>
          <a:bodyPr wrap="square" rtlCol="0">
            <a:spAutoFit/>
          </a:bodyPr>
          <a:lstStyle>
            <a:defPPr>
              <a:defRPr lang="en-US"/>
            </a:def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Droid Sans" panose="020B0606030804020204" pitchFamily="34" charset="0"/>
                <a:ea typeface="Droid Sans" panose="020B0606030804020204" pitchFamily="34" charset="0"/>
                <a:cs typeface="Droid Sans" panose="020B0606030804020204" pitchFamily="34" charset="0"/>
              </a:rPr>
              <a:t>Walls &amp; other surfaces also needs to be disinfected and cleaned</a:t>
            </a:r>
          </a:p>
        </p:txBody>
      </p:sp>
      <p:sp>
        <p:nvSpPr>
          <p:cNvPr id="87" name="Rectangle: Rounded Corners 86">
            <a:extLst>
              <a:ext uri="{FF2B5EF4-FFF2-40B4-BE49-F238E27FC236}">
                <a16:creationId xmlns:a16="http://schemas.microsoft.com/office/drawing/2014/main" id="{8C092E8B-931A-49E1-B4ED-49FDDC17FB24}"/>
              </a:ext>
            </a:extLst>
          </p:cNvPr>
          <p:cNvSpPr/>
          <p:nvPr/>
        </p:nvSpPr>
        <p:spPr>
          <a:xfrm>
            <a:off x="25400" y="3328040"/>
            <a:ext cx="1104900" cy="689009"/>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grpSp>
        <p:nvGrpSpPr>
          <p:cNvPr id="30" name="Group 29">
            <a:extLst>
              <a:ext uri="{FF2B5EF4-FFF2-40B4-BE49-F238E27FC236}">
                <a16:creationId xmlns:a16="http://schemas.microsoft.com/office/drawing/2014/main" id="{D9D7A35E-0496-460C-9267-C2678C94D29B}"/>
              </a:ext>
            </a:extLst>
          </p:cNvPr>
          <p:cNvGrpSpPr/>
          <p:nvPr/>
        </p:nvGrpSpPr>
        <p:grpSpPr>
          <a:xfrm>
            <a:off x="443646" y="2700353"/>
            <a:ext cx="493632" cy="431481"/>
            <a:chOff x="111978" y="2246269"/>
            <a:chExt cx="493632" cy="431481"/>
          </a:xfrm>
        </p:grpSpPr>
        <p:grpSp>
          <p:nvGrpSpPr>
            <p:cNvPr id="24" name="Group 23">
              <a:extLst>
                <a:ext uri="{FF2B5EF4-FFF2-40B4-BE49-F238E27FC236}">
                  <a16:creationId xmlns:a16="http://schemas.microsoft.com/office/drawing/2014/main" id="{D3FCA52B-7E37-4EA2-8696-CA917B8E311C}"/>
                </a:ext>
              </a:extLst>
            </p:cNvPr>
            <p:cNvGrpSpPr/>
            <p:nvPr/>
          </p:nvGrpSpPr>
          <p:grpSpPr>
            <a:xfrm>
              <a:off x="111978" y="2246269"/>
              <a:ext cx="493632" cy="431481"/>
              <a:chOff x="111978" y="2246269"/>
              <a:chExt cx="493632" cy="431481"/>
            </a:xfrm>
          </p:grpSpPr>
          <p:pic>
            <p:nvPicPr>
              <p:cNvPr id="6" name="Picture 5" descr="A picture containing drawing&#10;&#10;Description automatically generated">
                <a:extLst>
                  <a:ext uri="{FF2B5EF4-FFF2-40B4-BE49-F238E27FC236}">
                    <a16:creationId xmlns:a16="http://schemas.microsoft.com/office/drawing/2014/main" id="{E0ABC208-3FA6-4CBD-B203-A0A7F67C5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78" y="2246269"/>
                <a:ext cx="431481" cy="431481"/>
              </a:xfrm>
              <a:prstGeom prst="rect">
                <a:avLst/>
              </a:prstGeom>
            </p:spPr>
          </p:pic>
          <p:sp>
            <p:nvSpPr>
              <p:cNvPr id="7" name="Rectangle 6">
                <a:extLst>
                  <a:ext uri="{FF2B5EF4-FFF2-40B4-BE49-F238E27FC236}">
                    <a16:creationId xmlns:a16="http://schemas.microsoft.com/office/drawing/2014/main" id="{BDFC358E-6054-403E-A2B3-97F0327C1B3E}"/>
                  </a:ext>
                </a:extLst>
              </p:cNvPr>
              <p:cNvSpPr/>
              <p:nvPr/>
            </p:nvSpPr>
            <p:spPr>
              <a:xfrm>
                <a:off x="344375" y="2330501"/>
                <a:ext cx="261235" cy="205424"/>
              </a:xfrm>
              <a:prstGeom prst="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a:extLst>
                  <a:ext uri="{FF2B5EF4-FFF2-40B4-BE49-F238E27FC236}">
                    <a16:creationId xmlns:a16="http://schemas.microsoft.com/office/drawing/2014/main" id="{58435531-3B1A-4997-8907-953F6561AE8A}"/>
                  </a:ext>
                </a:extLst>
              </p:cNvPr>
              <p:cNvCxnSpPr/>
              <p:nvPr/>
            </p:nvCxnSpPr>
            <p:spPr>
              <a:xfrm flipH="1">
                <a:off x="327718" y="2394635"/>
                <a:ext cx="25090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a:extLst>
                <a:ext uri="{FF2B5EF4-FFF2-40B4-BE49-F238E27FC236}">
                  <a16:creationId xmlns:a16="http://schemas.microsoft.com/office/drawing/2014/main" id="{4682AA33-E5FD-4D03-8D0E-92F5F2B8556D}"/>
                </a:ext>
              </a:extLst>
            </p:cNvPr>
            <p:cNvCxnSpPr>
              <a:cxnSpLocks/>
            </p:cNvCxnSpPr>
            <p:nvPr/>
          </p:nvCxnSpPr>
          <p:spPr>
            <a:xfrm>
              <a:off x="351073" y="2495548"/>
              <a:ext cx="24688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33" name="Picture 32" descr="A close up of a logo&#10;&#10;Description automatically generated">
            <a:extLst>
              <a:ext uri="{FF2B5EF4-FFF2-40B4-BE49-F238E27FC236}">
                <a16:creationId xmlns:a16="http://schemas.microsoft.com/office/drawing/2014/main" id="{5FA99375-0966-4B0A-91F8-569CA81E70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102" y="3415595"/>
            <a:ext cx="505055" cy="505055"/>
          </a:xfrm>
          <a:prstGeom prst="rect">
            <a:avLst/>
          </a:prstGeom>
        </p:spPr>
      </p:pic>
      <p:grpSp>
        <p:nvGrpSpPr>
          <p:cNvPr id="36" name="Group 35">
            <a:extLst>
              <a:ext uri="{FF2B5EF4-FFF2-40B4-BE49-F238E27FC236}">
                <a16:creationId xmlns:a16="http://schemas.microsoft.com/office/drawing/2014/main" id="{C7E2950E-61EC-410E-857E-ED48FED78190}"/>
              </a:ext>
            </a:extLst>
          </p:cNvPr>
          <p:cNvGrpSpPr/>
          <p:nvPr/>
        </p:nvGrpSpPr>
        <p:grpSpPr>
          <a:xfrm>
            <a:off x="-475" y="4957517"/>
            <a:ext cx="6842566" cy="691416"/>
            <a:chOff x="-152875" y="4404674"/>
            <a:chExt cx="6842566" cy="691416"/>
          </a:xfrm>
        </p:grpSpPr>
        <p:grpSp>
          <p:nvGrpSpPr>
            <p:cNvPr id="4" name="Group 3">
              <a:extLst>
                <a:ext uri="{FF2B5EF4-FFF2-40B4-BE49-F238E27FC236}">
                  <a16:creationId xmlns:a16="http://schemas.microsoft.com/office/drawing/2014/main" id="{4CFD3287-1F0A-45F3-AAE5-76BDBAAAAB47}"/>
                </a:ext>
              </a:extLst>
            </p:cNvPr>
            <p:cNvGrpSpPr/>
            <p:nvPr/>
          </p:nvGrpSpPr>
          <p:grpSpPr>
            <a:xfrm>
              <a:off x="-152875" y="4404674"/>
              <a:ext cx="6842566" cy="691416"/>
              <a:chOff x="-62229" y="1088129"/>
              <a:chExt cx="6842566" cy="691416"/>
            </a:xfrm>
          </p:grpSpPr>
          <p:sp>
            <p:nvSpPr>
              <p:cNvPr id="61" name="Rectangle: Rounded Corners 60">
                <a:extLst>
                  <a:ext uri="{FF2B5EF4-FFF2-40B4-BE49-F238E27FC236}">
                    <a16:creationId xmlns:a16="http://schemas.microsoft.com/office/drawing/2014/main" id="{E56926D9-9204-4EB9-A498-19524B0A4DD2}"/>
                  </a:ext>
                </a:extLst>
              </p:cNvPr>
              <p:cNvSpPr/>
              <p:nvPr/>
            </p:nvSpPr>
            <p:spPr>
              <a:xfrm>
                <a:off x="-5725" y="1093745"/>
                <a:ext cx="678606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Droid Sans" panose="020B0606030804020204" pitchFamily="34" charset="0"/>
                  <a:ea typeface="Droid Sans" panose="020B0606030804020204" pitchFamily="34" charset="0"/>
                  <a:cs typeface="Droid Sans" panose="020B0606030804020204" pitchFamily="34" charset="0"/>
                </a:endParaRPr>
              </a:p>
            </p:txBody>
          </p:sp>
          <p:sp>
            <p:nvSpPr>
              <p:cNvPr id="62" name="Rectangle: Rounded Corners 61">
                <a:extLst>
                  <a:ext uri="{FF2B5EF4-FFF2-40B4-BE49-F238E27FC236}">
                    <a16:creationId xmlns:a16="http://schemas.microsoft.com/office/drawing/2014/main" id="{68031677-4418-4C21-82D8-054523AC152C}"/>
                  </a:ext>
                </a:extLst>
              </p:cNvPr>
              <p:cNvSpPr/>
              <p:nvPr/>
            </p:nvSpPr>
            <p:spPr>
              <a:xfrm>
                <a:off x="-62229" y="1088129"/>
                <a:ext cx="1104900" cy="689008"/>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Droid Sans" panose="020B0606030804020204" pitchFamily="34" charset="0"/>
                  <a:ea typeface="Droid Sans" panose="020B0606030804020204" pitchFamily="34" charset="0"/>
                  <a:cs typeface="Droid Sans" panose="020B0606030804020204" pitchFamily="34" charset="0"/>
                </a:endParaRPr>
              </a:p>
            </p:txBody>
          </p:sp>
          <p:sp>
            <p:nvSpPr>
              <p:cNvPr id="63" name="TextBox 62">
                <a:extLst>
                  <a:ext uri="{FF2B5EF4-FFF2-40B4-BE49-F238E27FC236}">
                    <a16:creationId xmlns:a16="http://schemas.microsoft.com/office/drawing/2014/main" id="{ECCF9BBC-CB58-4801-8CE2-470081BC763C}"/>
                  </a:ext>
                </a:extLst>
              </p:cNvPr>
              <p:cNvSpPr txBox="1"/>
              <p:nvPr/>
            </p:nvSpPr>
            <p:spPr>
              <a:xfrm>
                <a:off x="1263348" y="1161219"/>
                <a:ext cx="4769498" cy="584775"/>
              </a:xfrm>
              <a:prstGeom prst="rect">
                <a:avLst/>
              </a:prstGeom>
              <a:noFill/>
            </p:spPr>
            <p:txBody>
              <a:bodyPr wrap="square" rtlCol="0">
                <a:spAutoFit/>
              </a:bodyPr>
              <a:lstStyle>
                <a:defPPr>
                  <a:defRPr lang="en-US"/>
                </a:defPPr>
                <a:lvl1pPr>
                  <a:defRPr>
                    <a:solidFill>
                      <a:schemeClr val="tx1">
                        <a:lumMod val="75000"/>
                        <a:lumOff val="25000"/>
                      </a:schemeClr>
                    </a:solidFill>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Droid Sans" panose="020B0606030804020204" pitchFamily="34" charset="0"/>
                    <a:ea typeface="Droid Sans" panose="020B0606030804020204" pitchFamily="34" charset="0"/>
                    <a:cs typeface="Droid Sans" panose="020B0606030804020204" pitchFamily="34" charset="0"/>
                  </a:rPr>
                  <a:t>All machinery in the premise must be disinfected with disinfectant spray</a:t>
                </a:r>
              </a:p>
            </p:txBody>
          </p:sp>
        </p:grpSp>
        <p:pic>
          <p:nvPicPr>
            <p:cNvPr id="35" name="Picture 34" descr="A picture containing drawing, clock&#10;&#10;Description automatically generated">
              <a:extLst>
                <a:ext uri="{FF2B5EF4-FFF2-40B4-BE49-F238E27FC236}">
                  <a16:creationId xmlns:a16="http://schemas.microsoft.com/office/drawing/2014/main" id="{8D0BEEA0-C03D-4F8E-A1D8-CCC1CC6023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781" y="4507800"/>
              <a:ext cx="504578" cy="504578"/>
            </a:xfrm>
            <a:prstGeom prst="rect">
              <a:avLst/>
            </a:prstGeom>
          </p:spPr>
        </p:pic>
      </p:grpSp>
      <p:sp>
        <p:nvSpPr>
          <p:cNvPr id="76" name="Rectangle: Rounded Corners 75">
            <a:extLst>
              <a:ext uri="{FF2B5EF4-FFF2-40B4-BE49-F238E27FC236}">
                <a16:creationId xmlns:a16="http://schemas.microsoft.com/office/drawing/2014/main" id="{FD964531-F4B0-428B-9838-C7176E9507B1}"/>
              </a:ext>
            </a:extLst>
          </p:cNvPr>
          <p:cNvSpPr/>
          <p:nvPr/>
        </p:nvSpPr>
        <p:spPr>
          <a:xfrm>
            <a:off x="7315" y="6638489"/>
            <a:ext cx="682097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TextBox 79">
            <a:extLst>
              <a:ext uri="{FF2B5EF4-FFF2-40B4-BE49-F238E27FC236}">
                <a16:creationId xmlns:a16="http://schemas.microsoft.com/office/drawing/2014/main" id="{F19A1842-2C6F-45F3-8DFB-8E5DAB6AEDC5}"/>
              </a:ext>
            </a:extLst>
          </p:cNvPr>
          <p:cNvSpPr txBox="1"/>
          <p:nvPr/>
        </p:nvSpPr>
        <p:spPr>
          <a:xfrm>
            <a:off x="917157" y="6656133"/>
            <a:ext cx="5573860" cy="677430"/>
          </a:xfrm>
          <a:prstGeom prst="rect">
            <a:avLst/>
          </a:prstGeom>
          <a:noFill/>
        </p:spPr>
        <p:txBody>
          <a:bodyPr wrap="square" rtlCol="0">
            <a:spAutoFit/>
          </a:bodyPr>
          <a:lstStyle>
            <a:defPPr>
              <a:defRPr lang="en-US"/>
            </a:defPPr>
            <a:lvl1pPr>
              <a:lnSpc>
                <a:spcPct val="125000"/>
              </a:lnSpc>
              <a:defRPr sz="1600">
                <a:solidFill>
                  <a:schemeClr val="tx1">
                    <a:lumMod val="95000"/>
                    <a:lumOff val="5000"/>
                  </a:schemeClr>
                </a:solidFill>
                <a:latin typeface="Droid Sans" panose="020B0606030804020204" pitchFamily="34" charset="0"/>
                <a:ea typeface="Droid Sans" panose="020B0606030804020204" pitchFamily="34" charset="0"/>
                <a:cs typeface="Droid Sans" panose="020B0606030804020204" pitchFamily="34" charset="0"/>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pPr marL="342900" lvl="1" indent="0">
              <a:buNone/>
            </a:pPr>
            <a:r>
              <a:rPr lang="en-IN" sz="1600" dirty="0">
                <a:solidFill>
                  <a:schemeClr val="bg1"/>
                </a:solidFill>
                <a:latin typeface="Droid Sans" panose="020B0606030804020204" pitchFamily="34" charset="0"/>
                <a:cs typeface="Droid Sans" panose="020B0606030804020204" pitchFamily="34" charset="0"/>
              </a:rPr>
              <a:t>Spitting inside or outside premise is a punishable offence with fine.</a:t>
            </a:r>
          </a:p>
        </p:txBody>
      </p:sp>
      <p:sp>
        <p:nvSpPr>
          <p:cNvPr id="81" name="Rectangle: Rounded Corners 80">
            <a:extLst>
              <a:ext uri="{FF2B5EF4-FFF2-40B4-BE49-F238E27FC236}">
                <a16:creationId xmlns:a16="http://schemas.microsoft.com/office/drawing/2014/main" id="{C17E9577-B1E8-4FBE-8389-E6A785A07915}"/>
              </a:ext>
            </a:extLst>
          </p:cNvPr>
          <p:cNvSpPr/>
          <p:nvPr/>
        </p:nvSpPr>
        <p:spPr>
          <a:xfrm>
            <a:off x="7315" y="6629215"/>
            <a:ext cx="1143001" cy="695074"/>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2" name="Picture 81" descr="A close up of a logo&#10;&#10;Description automatically generated">
            <a:extLst>
              <a:ext uri="{FF2B5EF4-FFF2-40B4-BE49-F238E27FC236}">
                <a16:creationId xmlns:a16="http://schemas.microsoft.com/office/drawing/2014/main" id="{50A5D6FA-EA63-48A8-B075-12C8AAFF8B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914" y="6673777"/>
            <a:ext cx="589667" cy="589667"/>
          </a:xfrm>
          <a:prstGeom prst="rect">
            <a:avLst/>
          </a:prstGeom>
        </p:spPr>
      </p:pic>
    </p:spTree>
    <p:extLst>
      <p:ext uri="{BB962C8B-B14F-4D97-AF65-F5344CB8AC3E}">
        <p14:creationId xmlns:p14="http://schemas.microsoft.com/office/powerpoint/2010/main" val="202952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0E1CDED-69F8-4F96-99C3-9E0BB248DB15}"/>
              </a:ext>
            </a:extLst>
          </p:cNvPr>
          <p:cNvSpPr/>
          <p:nvPr/>
        </p:nvSpPr>
        <p:spPr>
          <a:xfrm>
            <a:off x="-14643" y="1359801"/>
            <a:ext cx="6730554"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1DE9AB0-7B81-46D3-873B-703902391679}"/>
              </a:ext>
            </a:extLst>
          </p:cNvPr>
          <p:cNvSpPr txBox="1"/>
          <p:nvPr/>
        </p:nvSpPr>
        <p:spPr>
          <a:xfrm>
            <a:off x="1273759" y="1468156"/>
            <a:ext cx="5573860" cy="369653"/>
          </a:xfrm>
          <a:prstGeom prst="rect">
            <a:avLst/>
          </a:prstGeom>
          <a:noFill/>
        </p:spPr>
        <p:txBody>
          <a:bodyPr wrap="square" rtlCol="0">
            <a:spAutoFit/>
          </a:bodyPr>
          <a:lstStyle>
            <a:defPPr>
              <a:defRPr lang="en-US"/>
            </a:defPPr>
            <a:lvl1pPr>
              <a:lnSpc>
                <a:spcPct val="125000"/>
              </a:lnSpc>
              <a:defRPr sz="1600">
                <a:solidFill>
                  <a:schemeClr val="tx1">
                    <a:lumMod val="95000"/>
                    <a:lumOff val="5000"/>
                  </a:schemeClr>
                </a:solidFill>
                <a:latin typeface="Droid Sans" panose="020B0606030804020204" pitchFamily="34" charset="0"/>
                <a:ea typeface="Droid Sans" panose="020B0606030804020204" pitchFamily="34" charset="0"/>
                <a:cs typeface="Droid Sans" panose="020B0606030804020204" pitchFamily="34" charset="0"/>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dirty="0">
                <a:solidFill>
                  <a:schemeClr val="bg1"/>
                </a:solidFill>
                <a:latin typeface="Arial" panose="020B0604020202020204" pitchFamily="34" charset="0"/>
                <a:cs typeface="Arial" panose="020B0604020202020204" pitchFamily="34" charset="0"/>
              </a:rPr>
              <a:t>Create the gap of one hour between the shifts</a:t>
            </a:r>
          </a:p>
        </p:txBody>
      </p:sp>
      <p:sp>
        <p:nvSpPr>
          <p:cNvPr id="4" name="Rectangle: Rounded Corners 3">
            <a:extLst>
              <a:ext uri="{FF2B5EF4-FFF2-40B4-BE49-F238E27FC236}">
                <a16:creationId xmlns:a16="http://schemas.microsoft.com/office/drawing/2014/main" id="{BCB30548-1192-4E3E-B775-BA197D15F33E}"/>
              </a:ext>
            </a:extLst>
          </p:cNvPr>
          <p:cNvSpPr/>
          <p:nvPr/>
        </p:nvSpPr>
        <p:spPr>
          <a:xfrm>
            <a:off x="-14644" y="1350527"/>
            <a:ext cx="1104900" cy="68580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336A35AD-962F-4E52-8539-928262200677}"/>
              </a:ext>
            </a:extLst>
          </p:cNvPr>
          <p:cNvSpPr/>
          <p:nvPr/>
        </p:nvSpPr>
        <p:spPr>
          <a:xfrm>
            <a:off x="-29977" y="3687511"/>
            <a:ext cx="6756890"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2203C8F0-2677-4A0D-8B7D-EC489BF20864}"/>
              </a:ext>
            </a:extLst>
          </p:cNvPr>
          <p:cNvSpPr/>
          <p:nvPr/>
        </p:nvSpPr>
        <p:spPr>
          <a:xfrm>
            <a:off x="-34129" y="3677180"/>
            <a:ext cx="1093584" cy="70206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6915632-0871-47C9-8C31-DF7EBB3CEACC}"/>
              </a:ext>
            </a:extLst>
          </p:cNvPr>
          <p:cNvSpPr txBox="1"/>
          <p:nvPr/>
        </p:nvSpPr>
        <p:spPr>
          <a:xfrm>
            <a:off x="1257647" y="3693120"/>
            <a:ext cx="4540898" cy="677430"/>
          </a:xfrm>
          <a:prstGeom prst="rect">
            <a:avLst/>
          </a:prstGeom>
          <a:noFill/>
        </p:spPr>
        <p:txBody>
          <a:bodyPr wrap="square" rtlCol="0">
            <a:spAutoFit/>
          </a:bodyPr>
          <a:lstStyle>
            <a:defPPr>
              <a:defRPr lang="en-US"/>
            </a:defPPr>
            <a:lvl1pPr>
              <a:lnSpc>
                <a:spcPct val="125000"/>
              </a:lnSpc>
              <a:defRPr sz="1600">
                <a:solidFill>
                  <a:schemeClr val="tx1">
                    <a:lumMod val="95000"/>
                    <a:lumOff val="5000"/>
                  </a:schemeClr>
                </a:solidFill>
                <a:latin typeface="Droid Sans" panose="020B0606030804020204" pitchFamily="34" charset="0"/>
                <a:ea typeface="Droid Sans" panose="020B0606030804020204" pitchFamily="34" charset="0"/>
                <a:cs typeface="Droid Sans" panose="020B0606030804020204" pitchFamily="34" charset="0"/>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dirty="0">
                <a:solidFill>
                  <a:schemeClr val="bg1"/>
                </a:solidFill>
                <a:latin typeface="Arial" panose="020B0604020202020204" pitchFamily="34" charset="0"/>
                <a:cs typeface="Arial" panose="020B0604020202020204" pitchFamily="34" charset="0"/>
              </a:rPr>
              <a:t>Mandatory thermal scanning of everyone entering and exiting the area</a:t>
            </a:r>
          </a:p>
        </p:txBody>
      </p:sp>
      <p:pic>
        <p:nvPicPr>
          <p:cNvPr id="8" name="Picture 7">
            <a:extLst>
              <a:ext uri="{FF2B5EF4-FFF2-40B4-BE49-F238E27FC236}">
                <a16:creationId xmlns:a16="http://schemas.microsoft.com/office/drawing/2014/main" id="{D77CE4D8-1EE3-4C45-8CB8-8CEF3F9AA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260" y="3841596"/>
            <a:ext cx="377586" cy="377586"/>
          </a:xfrm>
          <a:prstGeom prst="rect">
            <a:avLst/>
          </a:prstGeom>
        </p:spPr>
      </p:pic>
      <p:grpSp>
        <p:nvGrpSpPr>
          <p:cNvPr id="9" name="Google Shape;9175;p75">
            <a:extLst>
              <a:ext uri="{FF2B5EF4-FFF2-40B4-BE49-F238E27FC236}">
                <a16:creationId xmlns:a16="http://schemas.microsoft.com/office/drawing/2014/main" id="{A43313A5-3529-4794-8470-AC4E2DE18B94}"/>
              </a:ext>
            </a:extLst>
          </p:cNvPr>
          <p:cNvGrpSpPr/>
          <p:nvPr/>
        </p:nvGrpSpPr>
        <p:grpSpPr>
          <a:xfrm>
            <a:off x="624064" y="3874465"/>
            <a:ext cx="290336" cy="291230"/>
            <a:chOff x="5736525" y="3998350"/>
            <a:chExt cx="259925" cy="260725"/>
          </a:xfrm>
          <a:solidFill>
            <a:schemeClr val="bg1"/>
          </a:solidFill>
        </p:grpSpPr>
        <p:sp>
          <p:nvSpPr>
            <p:cNvPr id="10" name="Google Shape;9176;p75">
              <a:extLst>
                <a:ext uri="{FF2B5EF4-FFF2-40B4-BE49-F238E27FC236}">
                  <a16:creationId xmlns:a16="http://schemas.microsoft.com/office/drawing/2014/main" id="{0137D1F4-AB96-4549-B189-BFD6E3B96245}"/>
                </a:ext>
              </a:extLst>
            </p:cNvPr>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 name="Google Shape;9177;p75">
              <a:extLst>
                <a:ext uri="{FF2B5EF4-FFF2-40B4-BE49-F238E27FC236}">
                  <a16:creationId xmlns:a16="http://schemas.microsoft.com/office/drawing/2014/main" id="{AB882954-FEE1-4072-B0E9-69B8DD475320}"/>
                </a:ext>
              </a:extLst>
            </p:cNvPr>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2" name="Google Shape;9178;p75">
              <a:extLst>
                <a:ext uri="{FF2B5EF4-FFF2-40B4-BE49-F238E27FC236}">
                  <a16:creationId xmlns:a16="http://schemas.microsoft.com/office/drawing/2014/main" id="{2AB2A093-3579-4B02-87E4-0AA2E0AEB03C}"/>
                </a:ext>
              </a:extLst>
            </p:cNvPr>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 name="Google Shape;9180;p75">
              <a:extLst>
                <a:ext uri="{FF2B5EF4-FFF2-40B4-BE49-F238E27FC236}">
                  <a16:creationId xmlns:a16="http://schemas.microsoft.com/office/drawing/2014/main" id="{FA2D7CCE-6BC3-4228-98EB-F287A3988B8C}"/>
                </a:ext>
              </a:extLst>
            </p:cNvPr>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 name="Google Shape;9181;p75">
              <a:extLst>
                <a:ext uri="{FF2B5EF4-FFF2-40B4-BE49-F238E27FC236}">
                  <a16:creationId xmlns:a16="http://schemas.microsoft.com/office/drawing/2014/main" id="{EC8C5BA8-17C8-4846-89B0-6ED05BF6622F}"/>
                </a:ext>
              </a:extLst>
            </p:cNvPr>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 name="Google Shape;9182;p75">
              <a:extLst>
                <a:ext uri="{FF2B5EF4-FFF2-40B4-BE49-F238E27FC236}">
                  <a16:creationId xmlns:a16="http://schemas.microsoft.com/office/drawing/2014/main" id="{2619A732-B2C3-4B57-9BE1-C6D00CB7A635}"/>
                </a:ext>
              </a:extLst>
            </p:cNvPr>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16" name="Rectangle: Rounded Corners 15">
            <a:extLst>
              <a:ext uri="{FF2B5EF4-FFF2-40B4-BE49-F238E27FC236}">
                <a16:creationId xmlns:a16="http://schemas.microsoft.com/office/drawing/2014/main" id="{BAD97097-F082-4F46-85EF-93F7CEF47B21}"/>
              </a:ext>
            </a:extLst>
          </p:cNvPr>
          <p:cNvSpPr/>
          <p:nvPr/>
        </p:nvSpPr>
        <p:spPr>
          <a:xfrm>
            <a:off x="7345" y="4474982"/>
            <a:ext cx="6720339"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14466F0-4585-4D1E-B4A6-87097ED1E149}"/>
              </a:ext>
            </a:extLst>
          </p:cNvPr>
          <p:cNvSpPr txBox="1"/>
          <p:nvPr/>
        </p:nvSpPr>
        <p:spPr>
          <a:xfrm>
            <a:off x="1257647" y="4485866"/>
            <a:ext cx="5150498" cy="680827"/>
          </a:xfrm>
          <a:prstGeom prst="rect">
            <a:avLst/>
          </a:prstGeom>
          <a:noFill/>
        </p:spPr>
        <p:txBody>
          <a:bodyPr wrap="square" rtlCol="0">
            <a:spAutoFit/>
          </a:bodyPr>
          <a:lstStyle>
            <a:defPPr>
              <a:defRPr lang="en-US"/>
            </a:defPPr>
            <a:lvl1pPr>
              <a:lnSpc>
                <a:spcPct val="125000"/>
              </a:lnSpc>
              <a:defRPr sz="1600">
                <a:solidFill>
                  <a:schemeClr val="tx1">
                    <a:lumMod val="95000"/>
                    <a:lumOff val="5000"/>
                  </a:schemeClr>
                </a:solidFill>
                <a:latin typeface="Droid Sans" panose="020B0606030804020204" pitchFamily="34" charset="0"/>
                <a:ea typeface="Droid Sans" panose="020B0606030804020204" pitchFamily="34" charset="0"/>
                <a:cs typeface="Droid Sans" panose="020B0606030804020204" pitchFamily="34" charset="0"/>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dirty="0">
                <a:solidFill>
                  <a:schemeClr val="bg1"/>
                </a:solidFill>
                <a:latin typeface="Arial" panose="020B0604020202020204" pitchFamily="34" charset="0"/>
                <a:cs typeface="Arial" panose="020B0604020202020204" pitchFamily="34" charset="0"/>
              </a:rPr>
              <a:t>Sick co-worker must be immediately sent back home and asked to take doctor consultation and rest.</a:t>
            </a:r>
          </a:p>
        </p:txBody>
      </p:sp>
      <p:sp>
        <p:nvSpPr>
          <p:cNvPr id="18" name="Rectangle: Rounded Corners 17">
            <a:extLst>
              <a:ext uri="{FF2B5EF4-FFF2-40B4-BE49-F238E27FC236}">
                <a16:creationId xmlns:a16="http://schemas.microsoft.com/office/drawing/2014/main" id="{EA8A6525-E80E-4808-95D1-7F8856FEF8A4}"/>
              </a:ext>
            </a:extLst>
          </p:cNvPr>
          <p:cNvSpPr/>
          <p:nvPr/>
        </p:nvSpPr>
        <p:spPr>
          <a:xfrm>
            <a:off x="7345" y="4462458"/>
            <a:ext cx="1104900" cy="70206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4737F622-9DBE-4322-BC08-E57F400D5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97" y="4566847"/>
            <a:ext cx="532203" cy="532203"/>
          </a:xfrm>
          <a:prstGeom prst="rect">
            <a:avLst/>
          </a:prstGeom>
        </p:spPr>
      </p:pic>
      <p:sp>
        <p:nvSpPr>
          <p:cNvPr id="20" name="Google Shape;4965;p66">
            <a:extLst>
              <a:ext uri="{FF2B5EF4-FFF2-40B4-BE49-F238E27FC236}">
                <a16:creationId xmlns:a16="http://schemas.microsoft.com/office/drawing/2014/main" id="{12E57DA2-B2A9-499B-A461-0D853F84778A}"/>
              </a:ext>
            </a:extLst>
          </p:cNvPr>
          <p:cNvSpPr/>
          <p:nvPr/>
        </p:nvSpPr>
        <p:spPr>
          <a:xfrm>
            <a:off x="302714" y="1486885"/>
            <a:ext cx="426098" cy="39734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ea typeface="Droid Sans" panose="020B0606030804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1F01533-8F90-4414-A049-AF544E5DC01C}"/>
              </a:ext>
            </a:extLst>
          </p:cNvPr>
          <p:cNvSpPr txBox="1"/>
          <p:nvPr/>
        </p:nvSpPr>
        <p:spPr>
          <a:xfrm>
            <a:off x="315227" y="1563258"/>
            <a:ext cx="433132" cy="276999"/>
          </a:xfrm>
          <a:prstGeom prst="rect">
            <a:avLst/>
          </a:prstGeom>
          <a:noFill/>
        </p:spPr>
        <p:txBody>
          <a:bodyPr wrap="none" rtlCol="0">
            <a:spAutoFit/>
          </a:bodyPr>
          <a:lstStyle/>
          <a:p>
            <a:r>
              <a:rPr lang="en-IN" sz="1200" b="1" dirty="0">
                <a:solidFill>
                  <a:schemeClr val="bg1"/>
                </a:solidFill>
                <a:latin typeface="Arial" panose="020B0604020202020204" pitchFamily="34" charset="0"/>
                <a:ea typeface="Droid Sans" panose="020B0606030804020204" pitchFamily="34" charset="0"/>
                <a:cs typeface="Arial" panose="020B0604020202020204" pitchFamily="34" charset="0"/>
              </a:rPr>
              <a:t>1hr</a:t>
            </a:r>
            <a:endParaRPr lang="en-IN" sz="1200" dirty="0">
              <a:solidFill>
                <a:schemeClr val="bg1"/>
              </a:solidFill>
              <a:latin typeface="Arial" panose="020B0604020202020204" pitchFamily="34" charset="0"/>
              <a:ea typeface="Droid Sans" panose="020B0606030804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E021763-FB79-4CC4-8F54-29640F0C009B}"/>
              </a:ext>
            </a:extLst>
          </p:cNvPr>
          <p:cNvSpPr/>
          <p:nvPr/>
        </p:nvSpPr>
        <p:spPr>
          <a:xfrm>
            <a:off x="-3083" y="2136719"/>
            <a:ext cx="6730554"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A767430-CE29-46F4-BD3A-3B00726773F6}"/>
              </a:ext>
            </a:extLst>
          </p:cNvPr>
          <p:cNvSpPr txBox="1"/>
          <p:nvPr/>
        </p:nvSpPr>
        <p:spPr>
          <a:xfrm>
            <a:off x="1285319" y="2245074"/>
            <a:ext cx="5573860" cy="373051"/>
          </a:xfrm>
          <a:prstGeom prst="rect">
            <a:avLst/>
          </a:prstGeom>
          <a:noFill/>
        </p:spPr>
        <p:txBody>
          <a:bodyPr wrap="square" rtlCol="0">
            <a:spAutoFit/>
          </a:bodyPr>
          <a:lstStyle>
            <a:defPPr>
              <a:defRPr lang="en-US"/>
            </a:defPPr>
            <a:lvl1pPr>
              <a:lnSpc>
                <a:spcPct val="125000"/>
              </a:lnSpc>
              <a:defRPr sz="1600">
                <a:solidFill>
                  <a:schemeClr val="tx1">
                    <a:lumMod val="95000"/>
                    <a:lumOff val="5000"/>
                  </a:schemeClr>
                </a:solidFill>
                <a:latin typeface="Droid Sans" panose="020B0606030804020204" pitchFamily="34" charset="0"/>
                <a:ea typeface="Droid Sans" panose="020B0606030804020204" pitchFamily="34" charset="0"/>
                <a:cs typeface="Droid Sans" panose="020B0606030804020204" pitchFamily="34" charset="0"/>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dirty="0">
                <a:solidFill>
                  <a:schemeClr val="bg1"/>
                </a:solidFill>
                <a:latin typeface="Arial" panose="020B0604020202020204" pitchFamily="34" charset="0"/>
                <a:cs typeface="Arial" panose="020B0604020202020204" pitchFamily="34" charset="0"/>
              </a:rPr>
              <a:t>Ensure area is cleaned with disinfectant before new shift</a:t>
            </a:r>
          </a:p>
        </p:txBody>
      </p:sp>
      <p:sp>
        <p:nvSpPr>
          <p:cNvPr id="24" name="Rectangle: Rounded Corners 23">
            <a:extLst>
              <a:ext uri="{FF2B5EF4-FFF2-40B4-BE49-F238E27FC236}">
                <a16:creationId xmlns:a16="http://schemas.microsoft.com/office/drawing/2014/main" id="{1A383537-9EC7-42EF-9886-9773DD0A1955}"/>
              </a:ext>
            </a:extLst>
          </p:cNvPr>
          <p:cNvSpPr/>
          <p:nvPr/>
        </p:nvSpPr>
        <p:spPr>
          <a:xfrm>
            <a:off x="-2534" y="2127444"/>
            <a:ext cx="1104900" cy="702059"/>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pic>
        <p:nvPicPr>
          <p:cNvPr id="25" name="Picture 24" descr="A picture containing drawing&#10;&#10;Description automatically generated">
            <a:extLst>
              <a:ext uri="{FF2B5EF4-FFF2-40B4-BE49-F238E27FC236}">
                <a16:creationId xmlns:a16="http://schemas.microsoft.com/office/drawing/2014/main" id="{ABD27456-4F0F-42DE-A6FE-21B548510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341" y="2223966"/>
            <a:ext cx="510073" cy="510073"/>
          </a:xfrm>
          <a:prstGeom prst="rect">
            <a:avLst/>
          </a:prstGeom>
        </p:spPr>
      </p:pic>
      <p:sp>
        <p:nvSpPr>
          <p:cNvPr id="26" name="Rectangle: Rounded Corners 25">
            <a:extLst>
              <a:ext uri="{FF2B5EF4-FFF2-40B4-BE49-F238E27FC236}">
                <a16:creationId xmlns:a16="http://schemas.microsoft.com/office/drawing/2014/main" id="{2C9959F1-0337-4688-8D7D-F7F555ECBBBD}"/>
              </a:ext>
            </a:extLst>
          </p:cNvPr>
          <p:cNvSpPr/>
          <p:nvPr/>
        </p:nvSpPr>
        <p:spPr>
          <a:xfrm>
            <a:off x="-16530" y="2918251"/>
            <a:ext cx="674372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0C18D409-92A1-48B7-8A2A-25EE4AEBC61C}"/>
              </a:ext>
            </a:extLst>
          </p:cNvPr>
          <p:cNvSpPr/>
          <p:nvPr/>
        </p:nvSpPr>
        <p:spPr>
          <a:xfrm>
            <a:off x="-29978" y="2908977"/>
            <a:ext cx="1104900" cy="70206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73BFC13-470A-40F6-9321-383F3532E078}"/>
              </a:ext>
            </a:extLst>
          </p:cNvPr>
          <p:cNvSpPr txBox="1"/>
          <p:nvPr/>
        </p:nvSpPr>
        <p:spPr>
          <a:xfrm>
            <a:off x="955572" y="3028923"/>
            <a:ext cx="5573860" cy="369653"/>
          </a:xfrm>
          <a:prstGeom prst="rect">
            <a:avLst/>
          </a:prstGeom>
          <a:noFill/>
        </p:spPr>
        <p:txBody>
          <a:bodyPr wrap="square" rtlCol="0">
            <a:spAutoFit/>
          </a:bodyPr>
          <a:lstStyle>
            <a:defPPr>
              <a:defRPr lang="en-US"/>
            </a:defPPr>
            <a:lvl1pPr>
              <a:lnSpc>
                <a:spcPct val="125000"/>
              </a:lnSpc>
              <a:defRPr sz="1600">
                <a:solidFill>
                  <a:schemeClr val="tx1">
                    <a:lumMod val="95000"/>
                    <a:lumOff val="5000"/>
                  </a:schemeClr>
                </a:solidFill>
                <a:latin typeface="Droid Sans" panose="020B0606030804020204" pitchFamily="34" charset="0"/>
                <a:ea typeface="Droid Sans" panose="020B0606030804020204" pitchFamily="34" charset="0"/>
                <a:cs typeface="Droid Sans" panose="020B0606030804020204" pitchFamily="34" charset="0"/>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pPr marL="342900" lvl="1" indent="0">
              <a:buNone/>
            </a:pPr>
            <a:r>
              <a:rPr lang="en-IN" sz="1600" dirty="0">
                <a:solidFill>
                  <a:schemeClr val="bg1"/>
                </a:solidFill>
              </a:rPr>
              <a:t>No overlap of shifts is permitted</a:t>
            </a:r>
          </a:p>
        </p:txBody>
      </p:sp>
      <p:grpSp>
        <p:nvGrpSpPr>
          <p:cNvPr id="29" name="Google Shape;7008;p70">
            <a:extLst>
              <a:ext uri="{FF2B5EF4-FFF2-40B4-BE49-F238E27FC236}">
                <a16:creationId xmlns:a16="http://schemas.microsoft.com/office/drawing/2014/main" id="{3C1B149E-55ED-4242-942B-697AA8EA8078}"/>
              </a:ext>
            </a:extLst>
          </p:cNvPr>
          <p:cNvGrpSpPr/>
          <p:nvPr/>
        </p:nvGrpSpPr>
        <p:grpSpPr>
          <a:xfrm>
            <a:off x="289934" y="3034374"/>
            <a:ext cx="450184" cy="448990"/>
            <a:chOff x="-30735200" y="3910925"/>
            <a:chExt cx="292225" cy="291450"/>
          </a:xfrm>
          <a:solidFill>
            <a:schemeClr val="bg1"/>
          </a:solidFill>
        </p:grpSpPr>
        <p:sp>
          <p:nvSpPr>
            <p:cNvPr id="30" name="Google Shape;7009;p70">
              <a:extLst>
                <a:ext uri="{FF2B5EF4-FFF2-40B4-BE49-F238E27FC236}">
                  <a16:creationId xmlns:a16="http://schemas.microsoft.com/office/drawing/2014/main" id="{D6F30A04-9CB7-4CC6-806D-01A177E23949}"/>
                </a:ext>
              </a:extLst>
            </p:cNvPr>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1" name="Google Shape;7010;p70">
              <a:extLst>
                <a:ext uri="{FF2B5EF4-FFF2-40B4-BE49-F238E27FC236}">
                  <a16:creationId xmlns:a16="http://schemas.microsoft.com/office/drawing/2014/main" id="{6982866A-A48D-4816-A543-836B8B81C230}"/>
                </a:ext>
              </a:extLst>
            </p:cNvPr>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32" name="Title 1">
            <a:extLst>
              <a:ext uri="{FF2B5EF4-FFF2-40B4-BE49-F238E27FC236}">
                <a16:creationId xmlns:a16="http://schemas.microsoft.com/office/drawing/2014/main" id="{67CF58A8-0258-4CE1-BC07-E3BFBDF40B88}"/>
              </a:ext>
            </a:extLst>
          </p:cNvPr>
          <p:cNvSpPr txBox="1">
            <a:spLocks/>
          </p:cNvSpPr>
          <p:nvPr/>
        </p:nvSpPr>
        <p:spPr>
          <a:xfrm>
            <a:off x="28376" y="245240"/>
            <a:ext cx="10972800" cy="576064"/>
          </a:xfrm>
          <a:prstGeom prst="rect">
            <a:avLst/>
          </a:prstGeom>
        </p:spPr>
        <p:txBody>
          <a:bodyPr>
            <a:normAutofit fontScale="975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sz="2400" dirty="0"/>
              <a:t>Workplace shift &amp; people entry guidelines</a:t>
            </a:r>
          </a:p>
        </p:txBody>
      </p:sp>
      <p:cxnSp>
        <p:nvCxnSpPr>
          <p:cNvPr id="33" name="Straight Connector 32">
            <a:extLst>
              <a:ext uri="{FF2B5EF4-FFF2-40B4-BE49-F238E27FC236}">
                <a16:creationId xmlns:a16="http://schemas.microsoft.com/office/drawing/2014/main" id="{EE552E8F-F77B-4A6F-8FC8-C68E42770296}"/>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37FB0DF7-7A4D-43E2-A990-63DDC7E3C190}"/>
              </a:ext>
            </a:extLst>
          </p:cNvPr>
          <p:cNvGrpSpPr/>
          <p:nvPr/>
        </p:nvGrpSpPr>
        <p:grpSpPr>
          <a:xfrm>
            <a:off x="-63613" y="5276229"/>
            <a:ext cx="6824162" cy="696769"/>
            <a:chOff x="-110458" y="7693339"/>
            <a:chExt cx="6824162" cy="696769"/>
          </a:xfrm>
        </p:grpSpPr>
        <p:sp>
          <p:nvSpPr>
            <p:cNvPr id="53" name="Rectangle: Rounded Corners 52">
              <a:extLst>
                <a:ext uri="{FF2B5EF4-FFF2-40B4-BE49-F238E27FC236}">
                  <a16:creationId xmlns:a16="http://schemas.microsoft.com/office/drawing/2014/main" id="{68E8CD38-8564-4949-BD1C-F6D557C4B101}"/>
                </a:ext>
              </a:extLst>
            </p:cNvPr>
            <p:cNvSpPr/>
            <p:nvPr/>
          </p:nvSpPr>
          <p:spPr>
            <a:xfrm>
              <a:off x="-110458" y="7693339"/>
              <a:ext cx="682416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54" name="Rectangle: Rounded Corners 53">
              <a:extLst>
                <a:ext uri="{FF2B5EF4-FFF2-40B4-BE49-F238E27FC236}">
                  <a16:creationId xmlns:a16="http://schemas.microsoft.com/office/drawing/2014/main" id="{0DF89A08-B7A2-4858-8848-CF41F3C19350}"/>
                </a:ext>
              </a:extLst>
            </p:cNvPr>
            <p:cNvSpPr/>
            <p:nvPr/>
          </p:nvSpPr>
          <p:spPr>
            <a:xfrm>
              <a:off x="-95529" y="7704308"/>
              <a:ext cx="1104900" cy="68580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8E989BBD-4766-4953-AE1C-1D144582EDA2}"/>
                </a:ext>
              </a:extLst>
            </p:cNvPr>
            <p:cNvSpPr txBox="1"/>
            <p:nvPr/>
          </p:nvSpPr>
          <p:spPr>
            <a:xfrm>
              <a:off x="1154773" y="7777398"/>
              <a:ext cx="4769498" cy="584775"/>
            </a:xfrm>
            <a:prstGeom prst="rect">
              <a:avLst/>
            </a:prstGeom>
            <a:noFill/>
          </p:spPr>
          <p:txBody>
            <a:bodyPr wrap="square" rtlCol="0">
              <a:spAutoFit/>
            </a:bodyPr>
            <a:lstStyle>
              <a:defPPr>
                <a:defRPr lang="en-US"/>
              </a:defPPr>
              <a:lvl1pPr>
                <a:defRPr>
                  <a:solidFill>
                    <a:schemeClr val="tx1">
                      <a:lumMod val="75000"/>
                      <a:lumOff val="25000"/>
                    </a:schemeClr>
                  </a:solidFill>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Arial" panose="020B0604020202020204" pitchFamily="34" charset="0"/>
                  <a:ea typeface="Droid Sans" panose="020B0606030804020204" pitchFamily="34" charset="0"/>
                  <a:cs typeface="Arial" panose="020B0604020202020204" pitchFamily="34" charset="0"/>
                </a:rPr>
                <a:t>Recording each exception case, sick co-worker information and sharing with HR function</a:t>
              </a:r>
            </a:p>
          </p:txBody>
        </p:sp>
        <p:grpSp>
          <p:nvGrpSpPr>
            <p:cNvPr id="56" name="Google Shape;4108;p65">
              <a:extLst>
                <a:ext uri="{FF2B5EF4-FFF2-40B4-BE49-F238E27FC236}">
                  <a16:creationId xmlns:a16="http://schemas.microsoft.com/office/drawing/2014/main" id="{B5A7CD90-DCC7-4858-AD87-6F0893FE5B7C}"/>
                </a:ext>
              </a:extLst>
            </p:cNvPr>
            <p:cNvGrpSpPr/>
            <p:nvPr/>
          </p:nvGrpSpPr>
          <p:grpSpPr>
            <a:xfrm>
              <a:off x="492513" y="7892038"/>
              <a:ext cx="344056" cy="301492"/>
              <a:chOff x="899850" y="871450"/>
              <a:chExt cx="483175" cy="423400"/>
            </a:xfrm>
            <a:solidFill>
              <a:schemeClr val="bg1"/>
            </a:solidFill>
          </p:grpSpPr>
          <p:sp>
            <p:nvSpPr>
              <p:cNvPr id="60" name="Google Shape;4109;p65">
                <a:extLst>
                  <a:ext uri="{FF2B5EF4-FFF2-40B4-BE49-F238E27FC236}">
                    <a16:creationId xmlns:a16="http://schemas.microsoft.com/office/drawing/2014/main" id="{37F2979D-A57A-4DF7-8947-CEA838C984E7}"/>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ea typeface="Droid Sans" panose="020B0606030804020204" pitchFamily="34" charset="0"/>
                  <a:cs typeface="Arial" panose="020B0604020202020204" pitchFamily="34" charset="0"/>
                </a:endParaRPr>
              </a:p>
            </p:txBody>
          </p:sp>
          <p:sp>
            <p:nvSpPr>
              <p:cNvPr id="61" name="Google Shape;4110;p65">
                <a:extLst>
                  <a:ext uri="{FF2B5EF4-FFF2-40B4-BE49-F238E27FC236}">
                    <a16:creationId xmlns:a16="http://schemas.microsoft.com/office/drawing/2014/main" id="{F0A6FF99-603D-45A3-9525-87ED65FFF623}"/>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ea typeface="Droid Sans" panose="020B0606030804020204" pitchFamily="34" charset="0"/>
                  <a:cs typeface="Arial" panose="020B0604020202020204" pitchFamily="34" charset="0"/>
                </a:endParaRPr>
              </a:p>
            </p:txBody>
          </p:sp>
          <p:sp>
            <p:nvSpPr>
              <p:cNvPr id="62" name="Google Shape;4111;p65">
                <a:extLst>
                  <a:ext uri="{FF2B5EF4-FFF2-40B4-BE49-F238E27FC236}">
                    <a16:creationId xmlns:a16="http://schemas.microsoft.com/office/drawing/2014/main" id="{B3AD4837-C863-4B3B-B7B8-58ADB6260937}"/>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ea typeface="Droid Sans" panose="020B0606030804020204" pitchFamily="34" charset="0"/>
                  <a:cs typeface="Arial" panose="020B0604020202020204" pitchFamily="34" charset="0"/>
                </a:endParaRPr>
              </a:p>
            </p:txBody>
          </p:sp>
          <p:sp>
            <p:nvSpPr>
              <p:cNvPr id="63" name="Google Shape;4112;p65">
                <a:extLst>
                  <a:ext uri="{FF2B5EF4-FFF2-40B4-BE49-F238E27FC236}">
                    <a16:creationId xmlns:a16="http://schemas.microsoft.com/office/drawing/2014/main" id="{E72F4D21-53F5-4038-8F42-278DC67B8ED1}"/>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ea typeface="Droid Sans" panose="020B0606030804020204" pitchFamily="34" charset="0"/>
                  <a:cs typeface="Arial" panose="020B0604020202020204" pitchFamily="34" charset="0"/>
                </a:endParaRPr>
              </a:p>
            </p:txBody>
          </p:sp>
        </p:grpSp>
        <p:grpSp>
          <p:nvGrpSpPr>
            <p:cNvPr id="57" name="Google Shape;4425;p65">
              <a:extLst>
                <a:ext uri="{FF2B5EF4-FFF2-40B4-BE49-F238E27FC236}">
                  <a16:creationId xmlns:a16="http://schemas.microsoft.com/office/drawing/2014/main" id="{FAB01B5B-B66D-4A03-8EC1-58CC9D11D398}"/>
                </a:ext>
              </a:extLst>
            </p:cNvPr>
            <p:cNvGrpSpPr/>
            <p:nvPr/>
          </p:nvGrpSpPr>
          <p:grpSpPr>
            <a:xfrm>
              <a:off x="238479" y="7845464"/>
              <a:ext cx="184604" cy="393782"/>
              <a:chOff x="4584850" y="4399275"/>
              <a:chExt cx="225875" cy="481825"/>
            </a:xfrm>
            <a:solidFill>
              <a:schemeClr val="bg1"/>
            </a:solidFill>
          </p:grpSpPr>
          <p:sp>
            <p:nvSpPr>
              <p:cNvPr id="58" name="Google Shape;4426;p65">
                <a:extLst>
                  <a:ext uri="{FF2B5EF4-FFF2-40B4-BE49-F238E27FC236}">
                    <a16:creationId xmlns:a16="http://schemas.microsoft.com/office/drawing/2014/main" id="{503AB2F8-1FDB-4C91-81F8-05F77B652692}"/>
                  </a:ext>
                </a:extLst>
              </p:cNvPr>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cs typeface="Arial" panose="020B0604020202020204" pitchFamily="34" charset="0"/>
                </a:endParaRPr>
              </a:p>
            </p:txBody>
          </p:sp>
          <p:sp>
            <p:nvSpPr>
              <p:cNvPr id="59" name="Google Shape;4427;p65">
                <a:extLst>
                  <a:ext uri="{FF2B5EF4-FFF2-40B4-BE49-F238E27FC236}">
                    <a16:creationId xmlns:a16="http://schemas.microsoft.com/office/drawing/2014/main" id="{4F0F40EA-E2DC-4DFD-B7B0-9D75F330519B}"/>
                  </a:ext>
                </a:extLst>
              </p:cNvPr>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cs typeface="Arial" panose="020B0604020202020204" pitchFamily="34" charset="0"/>
                </a:endParaRPr>
              </a:p>
            </p:txBody>
          </p:sp>
        </p:grpSp>
      </p:grpSp>
      <p:grpSp>
        <p:nvGrpSpPr>
          <p:cNvPr id="85" name="Group 84">
            <a:extLst>
              <a:ext uri="{FF2B5EF4-FFF2-40B4-BE49-F238E27FC236}">
                <a16:creationId xmlns:a16="http://schemas.microsoft.com/office/drawing/2014/main" id="{A4558439-60D6-49D0-BAB8-0D309D06A118}"/>
              </a:ext>
            </a:extLst>
          </p:cNvPr>
          <p:cNvGrpSpPr/>
          <p:nvPr/>
        </p:nvGrpSpPr>
        <p:grpSpPr>
          <a:xfrm>
            <a:off x="-79320" y="6037902"/>
            <a:ext cx="6824162" cy="696769"/>
            <a:chOff x="-110458" y="7693339"/>
            <a:chExt cx="6824162" cy="696769"/>
          </a:xfrm>
        </p:grpSpPr>
        <p:sp>
          <p:nvSpPr>
            <p:cNvPr id="86" name="Rectangle: Rounded Corners 85">
              <a:extLst>
                <a:ext uri="{FF2B5EF4-FFF2-40B4-BE49-F238E27FC236}">
                  <a16:creationId xmlns:a16="http://schemas.microsoft.com/office/drawing/2014/main" id="{6D0A1321-6B63-4904-988E-5407271A2555}"/>
                </a:ext>
              </a:extLst>
            </p:cNvPr>
            <p:cNvSpPr/>
            <p:nvPr/>
          </p:nvSpPr>
          <p:spPr>
            <a:xfrm>
              <a:off x="-110458" y="7693339"/>
              <a:ext cx="682416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87" name="Rectangle: Rounded Corners 86">
              <a:extLst>
                <a:ext uri="{FF2B5EF4-FFF2-40B4-BE49-F238E27FC236}">
                  <a16:creationId xmlns:a16="http://schemas.microsoft.com/office/drawing/2014/main" id="{7A26215D-7395-4092-A095-5961F10CAA2B}"/>
                </a:ext>
              </a:extLst>
            </p:cNvPr>
            <p:cNvSpPr/>
            <p:nvPr/>
          </p:nvSpPr>
          <p:spPr>
            <a:xfrm>
              <a:off x="-95529" y="7704308"/>
              <a:ext cx="1104900" cy="68580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3919E252-142B-4783-B790-F667CAA23431}"/>
                </a:ext>
              </a:extLst>
            </p:cNvPr>
            <p:cNvSpPr txBox="1"/>
            <p:nvPr/>
          </p:nvSpPr>
          <p:spPr>
            <a:xfrm>
              <a:off x="1154773" y="7777398"/>
              <a:ext cx="4769498" cy="584775"/>
            </a:xfrm>
            <a:prstGeom prst="rect">
              <a:avLst/>
            </a:prstGeom>
            <a:noFill/>
          </p:spPr>
          <p:txBody>
            <a:bodyPr wrap="square" rtlCol="0">
              <a:spAutoFit/>
            </a:bodyPr>
            <a:lstStyle>
              <a:defPPr>
                <a:defRPr lang="en-US"/>
              </a:defPPr>
              <a:lvl1pPr>
                <a:defRPr>
                  <a:solidFill>
                    <a:schemeClr val="tx1">
                      <a:lumMod val="75000"/>
                      <a:lumOff val="25000"/>
                    </a:schemeClr>
                  </a:solidFill>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Arial" panose="020B0604020202020204" pitchFamily="34" charset="0"/>
                  <a:ea typeface="Droid Sans" panose="020B0606030804020204" pitchFamily="34" charset="0"/>
                  <a:cs typeface="Arial" panose="020B0604020202020204" pitchFamily="34" charset="0"/>
                </a:rPr>
                <a:t>There should be total ban on non-essential visitors at the work place</a:t>
              </a:r>
            </a:p>
          </p:txBody>
        </p:sp>
        <p:grpSp>
          <p:nvGrpSpPr>
            <p:cNvPr id="89" name="Google Shape;4108;p65">
              <a:extLst>
                <a:ext uri="{FF2B5EF4-FFF2-40B4-BE49-F238E27FC236}">
                  <a16:creationId xmlns:a16="http://schemas.microsoft.com/office/drawing/2014/main" id="{50312224-6662-4438-889B-34CA7647A5CA}"/>
                </a:ext>
              </a:extLst>
            </p:cNvPr>
            <p:cNvGrpSpPr/>
            <p:nvPr/>
          </p:nvGrpSpPr>
          <p:grpSpPr>
            <a:xfrm>
              <a:off x="794358" y="7952314"/>
              <a:ext cx="42208" cy="140759"/>
              <a:chOff x="1323750" y="956100"/>
              <a:chExt cx="59275" cy="197675"/>
            </a:xfrm>
            <a:solidFill>
              <a:schemeClr val="bg1"/>
            </a:solidFill>
          </p:grpSpPr>
          <p:sp>
            <p:nvSpPr>
              <p:cNvPr id="93" name="Google Shape;4109;p65">
                <a:extLst>
                  <a:ext uri="{FF2B5EF4-FFF2-40B4-BE49-F238E27FC236}">
                    <a16:creationId xmlns:a16="http://schemas.microsoft.com/office/drawing/2014/main" id="{7EC139B4-3757-4A4C-A881-A62A406674BA}"/>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ea typeface="Droid Sans" panose="020B0606030804020204" pitchFamily="34" charset="0"/>
                  <a:cs typeface="Arial" panose="020B0604020202020204" pitchFamily="34" charset="0"/>
                </a:endParaRPr>
              </a:p>
            </p:txBody>
          </p:sp>
          <p:sp>
            <p:nvSpPr>
              <p:cNvPr id="94" name="Google Shape;4110;p65">
                <a:extLst>
                  <a:ext uri="{FF2B5EF4-FFF2-40B4-BE49-F238E27FC236}">
                    <a16:creationId xmlns:a16="http://schemas.microsoft.com/office/drawing/2014/main" id="{BD8A5881-9DBD-484D-9F51-CA2C1F69D426}"/>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ea typeface="Droid Sans" panose="020B0606030804020204" pitchFamily="34" charset="0"/>
                  <a:cs typeface="Arial" panose="020B0604020202020204" pitchFamily="34" charset="0"/>
                </a:endParaRPr>
              </a:p>
            </p:txBody>
          </p:sp>
          <p:sp>
            <p:nvSpPr>
              <p:cNvPr id="95" name="Google Shape;4111;p65">
                <a:extLst>
                  <a:ext uri="{FF2B5EF4-FFF2-40B4-BE49-F238E27FC236}">
                    <a16:creationId xmlns:a16="http://schemas.microsoft.com/office/drawing/2014/main" id="{0E2521EE-BD6A-4542-81BA-40E5F4877206}"/>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ea typeface="Droid Sans" panose="020B0606030804020204" pitchFamily="34" charset="0"/>
                  <a:cs typeface="Arial" panose="020B0604020202020204" pitchFamily="34" charset="0"/>
                </a:endParaRPr>
              </a:p>
            </p:txBody>
          </p:sp>
        </p:grpSp>
      </p:grpSp>
      <p:pic>
        <p:nvPicPr>
          <p:cNvPr id="97" name="Picture 96">
            <a:extLst>
              <a:ext uri="{FF2B5EF4-FFF2-40B4-BE49-F238E27FC236}">
                <a16:creationId xmlns:a16="http://schemas.microsoft.com/office/drawing/2014/main" id="{EEA85C19-17F0-4487-BF92-12643453106D}"/>
              </a:ext>
            </a:extLst>
          </p:cNvPr>
          <p:cNvPicPr>
            <a:picLocks noChangeAspect="1"/>
          </p:cNvPicPr>
          <p:nvPr/>
        </p:nvPicPr>
        <p:blipFill>
          <a:blip r:embed="rId5"/>
          <a:stretch>
            <a:fillRect/>
          </a:stretch>
        </p:blipFill>
        <p:spPr>
          <a:xfrm>
            <a:off x="367840" y="6185563"/>
            <a:ext cx="240438" cy="504145"/>
          </a:xfrm>
          <a:prstGeom prst="rect">
            <a:avLst/>
          </a:prstGeom>
        </p:spPr>
      </p:pic>
      <p:sp>
        <p:nvSpPr>
          <p:cNvPr id="98" name="Rectangle: Rounded Corners 97">
            <a:extLst>
              <a:ext uri="{FF2B5EF4-FFF2-40B4-BE49-F238E27FC236}">
                <a16:creationId xmlns:a16="http://schemas.microsoft.com/office/drawing/2014/main" id="{C90E269D-A614-45E7-933B-A1763D3943FC}"/>
              </a:ext>
            </a:extLst>
          </p:cNvPr>
          <p:cNvSpPr/>
          <p:nvPr/>
        </p:nvSpPr>
        <p:spPr>
          <a:xfrm>
            <a:off x="87348" y="6899267"/>
            <a:ext cx="6726729"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99" name="Rectangle: Rounded Corners 98">
            <a:extLst>
              <a:ext uri="{FF2B5EF4-FFF2-40B4-BE49-F238E27FC236}">
                <a16:creationId xmlns:a16="http://schemas.microsoft.com/office/drawing/2014/main" id="{289542C6-9689-43AF-B90F-0E3001499F3E}"/>
              </a:ext>
            </a:extLst>
          </p:cNvPr>
          <p:cNvSpPr/>
          <p:nvPr/>
        </p:nvSpPr>
        <p:spPr>
          <a:xfrm>
            <a:off x="0" y="6893651"/>
            <a:ext cx="1104900" cy="68580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8136F037-E1BE-4BD8-B891-584847FEE524}"/>
              </a:ext>
            </a:extLst>
          </p:cNvPr>
          <p:cNvSpPr txBox="1"/>
          <p:nvPr/>
        </p:nvSpPr>
        <p:spPr>
          <a:xfrm>
            <a:off x="1356421" y="6966741"/>
            <a:ext cx="4769498" cy="584775"/>
          </a:xfrm>
          <a:prstGeom prst="rect">
            <a:avLst/>
          </a:prstGeom>
          <a:noFill/>
        </p:spPr>
        <p:txBody>
          <a:bodyPr wrap="square" rtlCol="0">
            <a:spAutoFit/>
          </a:bodyPr>
          <a:lstStyle>
            <a:defPPr>
              <a:defRPr lang="en-US"/>
            </a:defPPr>
            <a:lvl1pPr>
              <a:defRPr>
                <a:solidFill>
                  <a:schemeClr val="tx1">
                    <a:lumMod val="75000"/>
                    <a:lumOff val="25000"/>
                  </a:schemeClr>
                </a:solidFill>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Arial" panose="020B0604020202020204" pitchFamily="34" charset="0"/>
                <a:ea typeface="Droid Sans" panose="020B0606030804020204" pitchFamily="34" charset="0"/>
                <a:cs typeface="Arial" panose="020B0604020202020204" pitchFamily="34" charset="0"/>
              </a:rPr>
              <a:t>All vehicles entering the premise must be disinfected with spray</a:t>
            </a:r>
          </a:p>
        </p:txBody>
      </p:sp>
      <p:pic>
        <p:nvPicPr>
          <p:cNvPr id="101" name="Picture 100" descr="A close up of a sign&#10;&#10;Description automatically generated">
            <a:extLst>
              <a:ext uri="{FF2B5EF4-FFF2-40B4-BE49-F238E27FC236}">
                <a16:creationId xmlns:a16="http://schemas.microsoft.com/office/drawing/2014/main" id="{CFC5EE83-87C7-4145-90B6-DB5E0DF42D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016" y="6995503"/>
            <a:ext cx="518910" cy="518910"/>
          </a:xfrm>
          <a:prstGeom prst="rect">
            <a:avLst/>
          </a:prstGeom>
        </p:spPr>
      </p:pic>
      <p:pic>
        <p:nvPicPr>
          <p:cNvPr id="102" name="Picture 101" descr="A picture containing drawing&#10;&#10;Description automatically generated">
            <a:extLst>
              <a:ext uri="{FF2B5EF4-FFF2-40B4-BE49-F238E27FC236}">
                <a16:creationId xmlns:a16="http://schemas.microsoft.com/office/drawing/2014/main" id="{F1252F25-ED92-4EDF-B57F-CC9D8F58E7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970" y="7089674"/>
            <a:ext cx="333316" cy="333316"/>
          </a:xfrm>
          <a:prstGeom prst="rect">
            <a:avLst/>
          </a:prstGeom>
        </p:spPr>
      </p:pic>
    </p:spTree>
    <p:extLst>
      <p:ext uri="{BB962C8B-B14F-4D97-AF65-F5344CB8AC3E}">
        <p14:creationId xmlns:p14="http://schemas.microsoft.com/office/powerpoint/2010/main" val="160773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Rounded Corners 94">
            <a:extLst>
              <a:ext uri="{FF2B5EF4-FFF2-40B4-BE49-F238E27FC236}">
                <a16:creationId xmlns:a16="http://schemas.microsoft.com/office/drawing/2014/main" id="{584E38F1-3F5D-4CCC-BB81-BD791E4AFCF7}"/>
              </a:ext>
            </a:extLst>
          </p:cNvPr>
          <p:cNvSpPr/>
          <p:nvPr/>
        </p:nvSpPr>
        <p:spPr>
          <a:xfrm>
            <a:off x="0" y="3968771"/>
            <a:ext cx="6824162" cy="3010350"/>
          </a:xfrm>
          <a:prstGeom prst="roundRect">
            <a:avLst>
              <a:gd name="adj" fmla="val 7048"/>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6" name="Rectangle: Rounded Corners 95">
            <a:extLst>
              <a:ext uri="{FF2B5EF4-FFF2-40B4-BE49-F238E27FC236}">
                <a16:creationId xmlns:a16="http://schemas.microsoft.com/office/drawing/2014/main" id="{7023C589-F1DD-4908-AF2B-60C06BAFADAA}"/>
              </a:ext>
            </a:extLst>
          </p:cNvPr>
          <p:cNvSpPr/>
          <p:nvPr/>
        </p:nvSpPr>
        <p:spPr>
          <a:xfrm>
            <a:off x="0" y="1255850"/>
            <a:ext cx="6824162" cy="2552701"/>
          </a:xfrm>
          <a:prstGeom prst="roundRect">
            <a:avLst>
              <a:gd name="adj" fmla="val 6432"/>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90A0E10-D8F4-4CA7-A394-E7AD43C75678}"/>
              </a:ext>
            </a:extLst>
          </p:cNvPr>
          <p:cNvSpPr txBox="1">
            <a:spLocks/>
          </p:cNvSpPr>
          <p:nvPr/>
        </p:nvSpPr>
        <p:spPr>
          <a:xfrm>
            <a:off x="197498" y="244884"/>
            <a:ext cx="6660502" cy="1050514"/>
          </a:xfrm>
          <a:prstGeom prst="rect">
            <a:avLst/>
          </a:prstGeom>
        </p:spPr>
        <p:txBody>
          <a:bodyPr>
            <a:normAutofit fontScale="975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sz="2400" dirty="0"/>
              <a:t>Co-workers hygiene guidelines</a:t>
            </a:r>
          </a:p>
        </p:txBody>
      </p: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6</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64" name="TextBox 63">
            <a:extLst>
              <a:ext uri="{FF2B5EF4-FFF2-40B4-BE49-F238E27FC236}">
                <a16:creationId xmlns:a16="http://schemas.microsoft.com/office/drawing/2014/main" id="{21CC4006-6C2A-40D6-9466-94B1A0551F09}"/>
              </a:ext>
            </a:extLst>
          </p:cNvPr>
          <p:cNvSpPr txBox="1"/>
          <p:nvPr/>
        </p:nvSpPr>
        <p:spPr>
          <a:xfrm>
            <a:off x="1288402" y="1344148"/>
            <a:ext cx="5573860" cy="2216312"/>
          </a:xfrm>
          <a:prstGeom prst="rect">
            <a:avLst/>
          </a:prstGeom>
          <a:noFill/>
        </p:spPr>
        <p:txBody>
          <a:bodyPr wrap="square" rtlCol="0">
            <a:spAutoFit/>
          </a:bodyPr>
          <a:lstStyle>
            <a:defPPr>
              <a:defRPr lang="en-US"/>
            </a:defPPr>
            <a:lvl1pPr>
              <a:lnSpc>
                <a:spcPct val="125000"/>
              </a:lnSpc>
              <a:defRPr sz="1600">
                <a:solidFill>
                  <a:schemeClr val="tx1">
                    <a:lumMod val="95000"/>
                    <a:lumOff val="5000"/>
                  </a:schemeClr>
                </a:solidFill>
                <a:latin typeface="Droid Sans" panose="020B0606030804020204" pitchFamily="34" charset="0"/>
                <a:ea typeface="Droid Sans" panose="020B0606030804020204" pitchFamily="34" charset="0"/>
                <a:cs typeface="Droid Sans" panose="020B0606030804020204" pitchFamily="34" charset="0"/>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2000" b="1" dirty="0">
                <a:solidFill>
                  <a:schemeClr val="bg1"/>
                </a:solidFill>
                <a:latin typeface="Arial" panose="020B0604020202020204" pitchFamily="34" charset="0"/>
                <a:cs typeface="Arial" panose="020B0604020202020204" pitchFamily="34" charset="0"/>
              </a:rPr>
              <a:t>Wearing of mask or face cover is compulsory  </a:t>
            </a:r>
            <a:r>
              <a:rPr lang="en-IN" sz="2000" dirty="0">
                <a:solidFill>
                  <a:schemeClr val="bg1"/>
                </a:solidFill>
                <a:latin typeface="Arial" panose="020B0604020202020204" pitchFamily="34" charset="0"/>
                <a:cs typeface="Arial" panose="020B0604020202020204" pitchFamily="34" charset="0"/>
              </a:rPr>
              <a:t>at all times such as:</a:t>
            </a:r>
          </a:p>
          <a:p>
            <a:pPr marL="285750" indent="-285750">
              <a:buFont typeface="Wingdings" panose="05000000000000000000" pitchFamily="2" charset="2"/>
              <a:buChar char="ü"/>
            </a:pPr>
            <a:r>
              <a:rPr lang="en-IN" sz="1800" dirty="0">
                <a:solidFill>
                  <a:schemeClr val="bg1"/>
                </a:solidFill>
                <a:latin typeface="Arial" panose="020B0604020202020204" pitchFamily="34" charset="0"/>
                <a:cs typeface="Arial" panose="020B0604020202020204" pitchFamily="34" charset="0"/>
              </a:rPr>
              <a:t>in transit to work or home</a:t>
            </a:r>
          </a:p>
          <a:p>
            <a:pPr marL="285750" indent="-285750">
              <a:buFont typeface="Wingdings" panose="05000000000000000000" pitchFamily="2" charset="2"/>
              <a:buChar char="ü"/>
            </a:pPr>
            <a:r>
              <a:rPr lang="en-IN" sz="1800" dirty="0">
                <a:solidFill>
                  <a:schemeClr val="bg1"/>
                </a:solidFill>
                <a:latin typeface="Arial" panose="020B0604020202020204" pitchFamily="34" charset="0"/>
                <a:cs typeface="Arial" panose="020B0604020202020204" pitchFamily="34" charset="0"/>
              </a:rPr>
              <a:t>during working at premise</a:t>
            </a:r>
          </a:p>
          <a:p>
            <a:pPr marL="285750" indent="-285750">
              <a:buFont typeface="Wingdings" panose="05000000000000000000" pitchFamily="2" charset="2"/>
              <a:buChar char="ü"/>
            </a:pPr>
            <a:r>
              <a:rPr lang="en-IN" sz="1800" dirty="0">
                <a:solidFill>
                  <a:schemeClr val="bg1"/>
                </a:solidFill>
                <a:latin typeface="Arial" panose="020B0604020202020204" pitchFamily="34" charset="0"/>
                <a:cs typeface="Arial" panose="020B0604020202020204" pitchFamily="34" charset="0"/>
              </a:rPr>
              <a:t>during break periods </a:t>
            </a:r>
          </a:p>
          <a:p>
            <a:pPr marL="285750" indent="-285750">
              <a:buFont typeface="Wingdings" panose="05000000000000000000" pitchFamily="2" charset="2"/>
              <a:buChar char="ü"/>
            </a:pPr>
            <a:r>
              <a:rPr lang="en-IN" sz="1800" dirty="0">
                <a:solidFill>
                  <a:schemeClr val="bg1"/>
                </a:solidFill>
                <a:latin typeface="Arial" panose="020B0604020202020204" pitchFamily="34" charset="0"/>
                <a:cs typeface="Arial" panose="020B0604020202020204" pitchFamily="34" charset="0"/>
              </a:rPr>
              <a:t>during interaction with other co-worker</a:t>
            </a:r>
          </a:p>
        </p:txBody>
      </p:sp>
      <p:sp>
        <p:nvSpPr>
          <p:cNvPr id="65" name="TextBox 64">
            <a:extLst>
              <a:ext uri="{FF2B5EF4-FFF2-40B4-BE49-F238E27FC236}">
                <a16:creationId xmlns:a16="http://schemas.microsoft.com/office/drawing/2014/main" id="{4149D5EC-1F2A-4FCB-ABB6-E9CFC870BA46}"/>
              </a:ext>
            </a:extLst>
          </p:cNvPr>
          <p:cNvSpPr txBox="1"/>
          <p:nvPr/>
        </p:nvSpPr>
        <p:spPr>
          <a:xfrm>
            <a:off x="1288402" y="4104388"/>
            <a:ext cx="4769498" cy="438966"/>
          </a:xfrm>
          <a:prstGeom prst="rect">
            <a:avLst/>
          </a:prstGeom>
          <a:noFill/>
        </p:spPr>
        <p:txBody>
          <a:bodyPr wrap="square" rtlCol="0">
            <a:spAutoFit/>
          </a:bodyPr>
          <a:lstStyle>
            <a:defPPr>
              <a:defRPr lang="en-US"/>
            </a:defPPr>
            <a:lvl1pPr>
              <a:lnSpc>
                <a:spcPct val="125000"/>
              </a:lnSpc>
              <a:defRPr sz="1600">
                <a:solidFill>
                  <a:schemeClr val="tx1">
                    <a:lumMod val="95000"/>
                    <a:lumOff val="5000"/>
                  </a:schemeClr>
                </a:solidFill>
                <a:latin typeface="Droid Sans" panose="020B0606030804020204" pitchFamily="34" charset="0"/>
                <a:ea typeface="Droid Sans" panose="020B0606030804020204" pitchFamily="34" charset="0"/>
                <a:cs typeface="Droid Sans" panose="020B0606030804020204" pitchFamily="34" charset="0"/>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2000" b="1" dirty="0">
                <a:solidFill>
                  <a:schemeClr val="bg1"/>
                </a:solidFill>
              </a:rPr>
              <a:t>Mandatory handwash of co-workers:</a:t>
            </a:r>
          </a:p>
        </p:txBody>
      </p:sp>
      <p:sp>
        <p:nvSpPr>
          <p:cNvPr id="78" name="Rectangle: Rounded Corners 77">
            <a:extLst>
              <a:ext uri="{FF2B5EF4-FFF2-40B4-BE49-F238E27FC236}">
                <a16:creationId xmlns:a16="http://schemas.microsoft.com/office/drawing/2014/main" id="{37521888-3583-47EE-A2FB-E6BDB302369B}"/>
              </a:ext>
            </a:extLst>
          </p:cNvPr>
          <p:cNvSpPr/>
          <p:nvPr/>
        </p:nvSpPr>
        <p:spPr>
          <a:xfrm>
            <a:off x="0" y="1246576"/>
            <a:ext cx="1104900" cy="1035483"/>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Rectangle: Rounded Corners 83">
            <a:extLst>
              <a:ext uri="{FF2B5EF4-FFF2-40B4-BE49-F238E27FC236}">
                <a16:creationId xmlns:a16="http://schemas.microsoft.com/office/drawing/2014/main" id="{7E0860F2-E33E-414E-A55F-DAD736241EE7}"/>
              </a:ext>
            </a:extLst>
          </p:cNvPr>
          <p:cNvSpPr/>
          <p:nvPr/>
        </p:nvSpPr>
        <p:spPr>
          <a:xfrm>
            <a:off x="0" y="3960884"/>
            <a:ext cx="1104900" cy="1068316"/>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86ED5526-4BF9-465A-9D4B-8560872E11BF}"/>
              </a:ext>
            </a:extLst>
          </p:cNvPr>
          <p:cNvSpPr/>
          <p:nvPr/>
        </p:nvSpPr>
        <p:spPr>
          <a:xfrm>
            <a:off x="958655" y="4536229"/>
            <a:ext cx="5367771" cy="2135521"/>
          </a:xfrm>
          <a:prstGeom prst="rect">
            <a:avLst/>
          </a:prstGeom>
          <a:noFill/>
        </p:spPr>
        <p:txBody>
          <a:bodyPr wrap="square" rtlCol="0">
            <a:spAutoFit/>
          </a:bodyPr>
          <a:lstStyle/>
          <a:p>
            <a:pPr marL="685800" lvl="1" indent="-342900">
              <a:lnSpc>
                <a:spcPct val="125000"/>
              </a:lnSpc>
              <a:buFont typeface="Wingdings" panose="05000000000000000000" pitchFamily="2" charset="2"/>
              <a:buChar char="ü"/>
            </a:pPr>
            <a:r>
              <a:rPr lang="en-IN" dirty="0">
                <a:solidFill>
                  <a:schemeClr val="bg1"/>
                </a:solidFill>
                <a:latin typeface="Arial" panose="020B0604020202020204" pitchFamily="34" charset="0"/>
                <a:ea typeface="Droid Sans" panose="020B0606030804020204" pitchFamily="34" charset="0"/>
                <a:cs typeface="Arial" panose="020B0604020202020204" pitchFamily="34" charset="0"/>
              </a:rPr>
              <a:t>Wash your hands for at least 40 seconds </a:t>
            </a:r>
          </a:p>
          <a:p>
            <a:pPr marL="685800" lvl="1" indent="-342900">
              <a:lnSpc>
                <a:spcPct val="125000"/>
              </a:lnSpc>
              <a:buFont typeface="Wingdings" panose="05000000000000000000" pitchFamily="2" charset="2"/>
              <a:buChar char="ü"/>
            </a:pPr>
            <a:r>
              <a:rPr lang="en-IN" dirty="0">
                <a:solidFill>
                  <a:schemeClr val="bg1"/>
                </a:solidFill>
                <a:latin typeface="Arial" panose="020B0604020202020204" pitchFamily="34" charset="0"/>
                <a:ea typeface="Droid Sans" panose="020B0606030804020204" pitchFamily="34" charset="0"/>
                <a:cs typeface="Arial" panose="020B0604020202020204" pitchFamily="34" charset="0"/>
              </a:rPr>
              <a:t>Before wearing mask or gloves</a:t>
            </a:r>
          </a:p>
          <a:p>
            <a:pPr marL="685800" lvl="1" indent="-342900">
              <a:lnSpc>
                <a:spcPct val="125000"/>
              </a:lnSpc>
              <a:buFont typeface="Wingdings" panose="05000000000000000000" pitchFamily="2" charset="2"/>
              <a:buChar char="ü"/>
            </a:pPr>
            <a:r>
              <a:rPr lang="en-IN" dirty="0">
                <a:solidFill>
                  <a:schemeClr val="bg1"/>
                </a:solidFill>
                <a:latin typeface="Arial" panose="020B0604020202020204" pitchFamily="34" charset="0"/>
                <a:ea typeface="Droid Sans" panose="020B0606030804020204" pitchFamily="34" charset="0"/>
                <a:cs typeface="Arial" panose="020B0604020202020204" pitchFamily="34" charset="0"/>
              </a:rPr>
              <a:t>After removing mask or gloves</a:t>
            </a:r>
          </a:p>
          <a:p>
            <a:pPr marL="685800" lvl="1" indent="-342900">
              <a:lnSpc>
                <a:spcPct val="125000"/>
              </a:lnSpc>
              <a:buFont typeface="Wingdings" panose="05000000000000000000" pitchFamily="2" charset="2"/>
              <a:buChar char="ü"/>
            </a:pPr>
            <a:r>
              <a:rPr lang="en-IN" dirty="0">
                <a:solidFill>
                  <a:schemeClr val="bg1"/>
                </a:solidFill>
                <a:latin typeface="Arial" panose="020B0604020202020204" pitchFamily="34" charset="0"/>
                <a:ea typeface="Droid Sans" panose="020B0606030804020204" pitchFamily="34" charset="0"/>
                <a:cs typeface="Arial" panose="020B0604020202020204" pitchFamily="34" charset="0"/>
              </a:rPr>
              <a:t>Break for 5 mins every hour for hand wash</a:t>
            </a:r>
          </a:p>
          <a:p>
            <a:pPr marL="685800" lvl="1" indent="-342900">
              <a:lnSpc>
                <a:spcPct val="125000"/>
              </a:lnSpc>
              <a:buFont typeface="Wingdings" panose="05000000000000000000" pitchFamily="2" charset="2"/>
              <a:buChar char="ü"/>
            </a:pPr>
            <a:r>
              <a:rPr lang="en-IN" dirty="0">
                <a:solidFill>
                  <a:schemeClr val="bg1"/>
                </a:solidFill>
                <a:latin typeface="Arial" panose="020B0604020202020204" pitchFamily="34" charset="0"/>
                <a:ea typeface="Droid Sans" panose="020B0606030804020204" pitchFamily="34" charset="0"/>
                <a:cs typeface="Arial" panose="020B0604020202020204" pitchFamily="34" charset="0"/>
              </a:rPr>
              <a:t>Before &amp; after lunch</a:t>
            </a:r>
          </a:p>
          <a:p>
            <a:pPr marL="685800" lvl="1" indent="-342900">
              <a:lnSpc>
                <a:spcPct val="125000"/>
              </a:lnSpc>
              <a:buFont typeface="Wingdings" panose="05000000000000000000" pitchFamily="2" charset="2"/>
              <a:buChar char="ü"/>
            </a:pPr>
            <a:r>
              <a:rPr lang="en-IN" dirty="0">
                <a:solidFill>
                  <a:schemeClr val="bg1"/>
                </a:solidFill>
                <a:latin typeface="Arial" panose="020B0604020202020204" pitchFamily="34" charset="0"/>
                <a:ea typeface="Droid Sans" panose="020B0606030804020204" pitchFamily="34" charset="0"/>
                <a:cs typeface="Arial" panose="020B0604020202020204" pitchFamily="34" charset="0"/>
              </a:rPr>
              <a:t>Before &amp; after tea breaks</a:t>
            </a:r>
          </a:p>
        </p:txBody>
      </p:sp>
      <p:grpSp>
        <p:nvGrpSpPr>
          <p:cNvPr id="36" name="Group 35">
            <a:extLst>
              <a:ext uri="{FF2B5EF4-FFF2-40B4-BE49-F238E27FC236}">
                <a16:creationId xmlns:a16="http://schemas.microsoft.com/office/drawing/2014/main" id="{07CF5653-8AA6-4A2B-A536-82EDAA0A77BE}"/>
              </a:ext>
            </a:extLst>
          </p:cNvPr>
          <p:cNvGrpSpPr/>
          <p:nvPr/>
        </p:nvGrpSpPr>
        <p:grpSpPr>
          <a:xfrm>
            <a:off x="197498" y="1455618"/>
            <a:ext cx="654679" cy="654679"/>
            <a:chOff x="289947" y="3491095"/>
            <a:chExt cx="495606" cy="495606"/>
          </a:xfrm>
        </p:grpSpPr>
        <p:pic>
          <p:nvPicPr>
            <p:cNvPr id="34" name="Picture 33" descr="A picture containing light&#10;&#10;Description automatically generated">
              <a:extLst>
                <a:ext uri="{FF2B5EF4-FFF2-40B4-BE49-F238E27FC236}">
                  <a16:creationId xmlns:a16="http://schemas.microsoft.com/office/drawing/2014/main" id="{2BDEF038-9BB8-4626-8502-7C0F73FCDD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947" y="3491095"/>
              <a:ext cx="495606" cy="495606"/>
            </a:xfrm>
            <a:prstGeom prst="rect">
              <a:avLst/>
            </a:prstGeom>
          </p:spPr>
        </p:pic>
        <p:sp>
          <p:nvSpPr>
            <p:cNvPr id="35" name="Freeform: Shape 34">
              <a:extLst>
                <a:ext uri="{FF2B5EF4-FFF2-40B4-BE49-F238E27FC236}">
                  <a16:creationId xmlns:a16="http://schemas.microsoft.com/office/drawing/2014/main" id="{6A93474B-3B32-4B0D-A83A-D7B38E74B2A9}"/>
                </a:ext>
              </a:extLst>
            </p:cNvPr>
            <p:cNvSpPr/>
            <p:nvPr/>
          </p:nvSpPr>
          <p:spPr>
            <a:xfrm>
              <a:off x="394486" y="3783505"/>
              <a:ext cx="284118" cy="181799"/>
            </a:xfrm>
            <a:custGeom>
              <a:avLst/>
              <a:gdLst>
                <a:gd name="connsiteX0" fmla="*/ 12708 w 284118"/>
                <a:gd name="connsiteY0" fmla="*/ 33639 h 181799"/>
                <a:gd name="connsiteX1" fmla="*/ 12708 w 284118"/>
                <a:gd name="connsiteY1" fmla="*/ 109839 h 181799"/>
                <a:gd name="connsiteX2" fmla="*/ 86527 w 284118"/>
                <a:gd name="connsiteY2" fmla="*/ 164608 h 181799"/>
                <a:gd name="connsiteX3" fmla="*/ 155583 w 284118"/>
                <a:gd name="connsiteY3" fmla="*/ 178895 h 181799"/>
                <a:gd name="connsiteX4" fmla="*/ 272264 w 284118"/>
                <a:gd name="connsiteY4" fmla="*/ 114601 h 181799"/>
                <a:gd name="connsiteX5" fmla="*/ 265120 w 284118"/>
                <a:gd name="connsiteY5" fmla="*/ 28876 h 181799"/>
                <a:gd name="connsiteX6" fmla="*/ 138914 w 284118"/>
                <a:gd name="connsiteY6" fmla="*/ 301 h 181799"/>
                <a:gd name="connsiteX7" fmla="*/ 12708 w 284118"/>
                <a:gd name="connsiteY7" fmla="*/ 33639 h 18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18" h="181799">
                  <a:moveTo>
                    <a:pt x="12708" y="33639"/>
                  </a:moveTo>
                  <a:cubicBezTo>
                    <a:pt x="-8326" y="51895"/>
                    <a:pt x="405" y="88011"/>
                    <a:pt x="12708" y="109839"/>
                  </a:cubicBezTo>
                  <a:cubicBezTo>
                    <a:pt x="25011" y="131667"/>
                    <a:pt x="62715" y="153099"/>
                    <a:pt x="86527" y="164608"/>
                  </a:cubicBezTo>
                  <a:cubicBezTo>
                    <a:pt x="110339" y="176117"/>
                    <a:pt x="124627" y="187229"/>
                    <a:pt x="155583" y="178895"/>
                  </a:cubicBezTo>
                  <a:cubicBezTo>
                    <a:pt x="186539" y="170561"/>
                    <a:pt x="254008" y="139604"/>
                    <a:pt x="272264" y="114601"/>
                  </a:cubicBezTo>
                  <a:cubicBezTo>
                    <a:pt x="290520" y="89598"/>
                    <a:pt x="287345" y="47926"/>
                    <a:pt x="265120" y="28876"/>
                  </a:cubicBezTo>
                  <a:cubicBezTo>
                    <a:pt x="242895" y="9826"/>
                    <a:pt x="180189" y="-2080"/>
                    <a:pt x="138914" y="301"/>
                  </a:cubicBezTo>
                  <a:cubicBezTo>
                    <a:pt x="97639" y="2682"/>
                    <a:pt x="33742" y="15383"/>
                    <a:pt x="12708" y="336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38" name="Picture 37">
            <a:extLst>
              <a:ext uri="{FF2B5EF4-FFF2-40B4-BE49-F238E27FC236}">
                <a16:creationId xmlns:a16="http://schemas.microsoft.com/office/drawing/2014/main" id="{47763D76-31E5-4500-9E28-2C14994DF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80" y="4194815"/>
            <a:ext cx="636924" cy="636924"/>
          </a:xfrm>
          <a:prstGeom prst="rect">
            <a:avLst/>
          </a:prstGeom>
        </p:spPr>
      </p:pic>
      <p:cxnSp>
        <p:nvCxnSpPr>
          <p:cNvPr id="16" name="Straight Connector 15">
            <a:extLst>
              <a:ext uri="{FF2B5EF4-FFF2-40B4-BE49-F238E27FC236}">
                <a16:creationId xmlns:a16="http://schemas.microsoft.com/office/drawing/2014/main" id="{11BEC590-75BE-472C-9B4B-AC820A3C2D05}"/>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67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84ED5CD9-6821-45D6-AEF5-3A76DE7382E8}"/>
              </a:ext>
            </a:extLst>
          </p:cNvPr>
          <p:cNvSpPr txBox="1">
            <a:spLocks/>
          </p:cNvSpPr>
          <p:nvPr/>
        </p:nvSpPr>
        <p:spPr>
          <a:xfrm>
            <a:off x="197498" y="244884"/>
            <a:ext cx="10972800" cy="576064"/>
          </a:xfrm>
          <a:prstGeom prst="rect">
            <a:avLst/>
          </a:prstGeom>
        </p:spPr>
        <p:txBody>
          <a:bodyPr>
            <a:normAutofit fontScale="975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sz="2400" dirty="0"/>
              <a:t>Safety Communication Guidelines </a:t>
            </a:r>
          </a:p>
        </p:txBody>
      </p:sp>
      <p:cxnSp>
        <p:nvCxnSpPr>
          <p:cNvPr id="30" name="Straight Connector 29">
            <a:extLst>
              <a:ext uri="{FF2B5EF4-FFF2-40B4-BE49-F238E27FC236}">
                <a16:creationId xmlns:a16="http://schemas.microsoft.com/office/drawing/2014/main" id="{BA344BD8-1462-44F6-8ECE-DE05DF03686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C643E890-33F9-4459-818F-B2E237937ACF}"/>
              </a:ext>
            </a:extLst>
          </p:cNvPr>
          <p:cNvSpPr/>
          <p:nvPr/>
        </p:nvSpPr>
        <p:spPr>
          <a:xfrm>
            <a:off x="50409" y="1372117"/>
            <a:ext cx="6694817"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Rectangle: Rounded Corners 74">
            <a:extLst>
              <a:ext uri="{FF2B5EF4-FFF2-40B4-BE49-F238E27FC236}">
                <a16:creationId xmlns:a16="http://schemas.microsoft.com/office/drawing/2014/main" id="{F86B9599-8537-4DB9-BD3E-6033824A734F}"/>
              </a:ext>
            </a:extLst>
          </p:cNvPr>
          <p:cNvSpPr/>
          <p:nvPr/>
        </p:nvSpPr>
        <p:spPr>
          <a:xfrm>
            <a:off x="35859" y="1361153"/>
            <a:ext cx="1125521" cy="696764"/>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TextBox 82">
            <a:extLst>
              <a:ext uri="{FF2B5EF4-FFF2-40B4-BE49-F238E27FC236}">
                <a16:creationId xmlns:a16="http://schemas.microsoft.com/office/drawing/2014/main" id="{BC5CEB53-71D1-49CF-84C8-B2266298148B}"/>
              </a:ext>
            </a:extLst>
          </p:cNvPr>
          <p:cNvSpPr txBox="1"/>
          <p:nvPr/>
        </p:nvSpPr>
        <p:spPr>
          <a:xfrm>
            <a:off x="1306782" y="1422629"/>
            <a:ext cx="5048898" cy="584775"/>
          </a:xfrm>
          <a:prstGeom prst="rect">
            <a:avLst/>
          </a:prstGeom>
          <a:noFill/>
        </p:spPr>
        <p:txBody>
          <a:bodyPr wrap="square" rtlCol="0">
            <a:spAutoFit/>
          </a:bodyPr>
          <a:lstStyle>
            <a:defPPr>
              <a:defRPr lang="en-US"/>
            </a:defPPr>
            <a:lvl1pPr>
              <a:defRPr sz="1600">
                <a:solidFill>
                  <a:schemeClr val="tx1">
                    <a:lumMod val="95000"/>
                    <a:lumOff val="5000"/>
                  </a:schemeClr>
                </a:solidFill>
                <a:latin typeface="Droid Sans" panose="020B0606030804020204" pitchFamily="34" charset="0"/>
                <a:ea typeface="Droid Sans" panose="020B0606030804020204" pitchFamily="34" charset="0"/>
                <a:cs typeface="Droid Sans" panose="020B0606030804020204" pitchFamily="34" charset="0"/>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dirty="0">
                <a:solidFill>
                  <a:schemeClr val="bg1"/>
                </a:solidFill>
                <a:latin typeface="Arial" panose="020B0604020202020204" pitchFamily="34" charset="0"/>
                <a:cs typeface="Arial" panose="020B0604020202020204" pitchFamily="34" charset="0"/>
              </a:rPr>
              <a:t>Share on Display board  COVID 19 Hospital/Clinic &amp; Police station contact</a:t>
            </a:r>
          </a:p>
        </p:txBody>
      </p:sp>
      <p:sp>
        <p:nvSpPr>
          <p:cNvPr id="91" name="Google Shape;6766;p70">
            <a:extLst>
              <a:ext uri="{FF2B5EF4-FFF2-40B4-BE49-F238E27FC236}">
                <a16:creationId xmlns:a16="http://schemas.microsoft.com/office/drawing/2014/main" id="{96B4EE2E-B1C5-480A-8734-76F08885E8D5}"/>
              </a:ext>
            </a:extLst>
          </p:cNvPr>
          <p:cNvSpPr/>
          <p:nvPr/>
        </p:nvSpPr>
        <p:spPr>
          <a:xfrm>
            <a:off x="460693" y="1494449"/>
            <a:ext cx="421474" cy="419208"/>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TextBox 91">
            <a:extLst>
              <a:ext uri="{FF2B5EF4-FFF2-40B4-BE49-F238E27FC236}">
                <a16:creationId xmlns:a16="http://schemas.microsoft.com/office/drawing/2014/main" id="{C7D35760-9BD4-480A-88F4-FA5E62293202}"/>
              </a:ext>
            </a:extLst>
          </p:cNvPr>
          <p:cNvSpPr txBox="1"/>
          <p:nvPr/>
        </p:nvSpPr>
        <p:spPr>
          <a:xfrm>
            <a:off x="1307648" y="2275436"/>
            <a:ext cx="4769498" cy="584775"/>
          </a:xfrm>
          <a:prstGeom prst="rect">
            <a:avLst/>
          </a:prstGeom>
          <a:noFill/>
        </p:spPr>
        <p:txBody>
          <a:bodyPr wrap="square" rtlCol="0">
            <a:spAutoFit/>
          </a:bodyPr>
          <a:lstStyle>
            <a:defPPr>
              <a:defRPr lang="en-US"/>
            </a:defPPr>
            <a:lvl1pPr>
              <a:defRPr>
                <a:solidFill>
                  <a:schemeClr val="tx1">
                    <a:lumMod val="75000"/>
                    <a:lumOff val="25000"/>
                  </a:schemeClr>
                </a:solidFill>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Droid Sans" panose="020B0606030804020204" pitchFamily="34" charset="0"/>
                <a:ea typeface="Droid Sans" panose="020B0606030804020204" pitchFamily="34" charset="0"/>
                <a:cs typeface="Droid Sans" panose="020B0606030804020204" pitchFamily="34" charset="0"/>
              </a:rPr>
              <a:t>All WHO posters must be implemented Prominently displayed  at the site</a:t>
            </a:r>
          </a:p>
        </p:txBody>
      </p:sp>
      <p:grpSp>
        <p:nvGrpSpPr>
          <p:cNvPr id="93" name="Group 92">
            <a:extLst>
              <a:ext uri="{FF2B5EF4-FFF2-40B4-BE49-F238E27FC236}">
                <a16:creationId xmlns:a16="http://schemas.microsoft.com/office/drawing/2014/main" id="{0730E0AC-BD0F-4302-B5F7-196844E142E2}"/>
              </a:ext>
            </a:extLst>
          </p:cNvPr>
          <p:cNvGrpSpPr/>
          <p:nvPr/>
        </p:nvGrpSpPr>
        <p:grpSpPr>
          <a:xfrm>
            <a:off x="0" y="3057689"/>
            <a:ext cx="6868756" cy="685800"/>
            <a:chOff x="-152875" y="6867381"/>
            <a:chExt cx="6868756" cy="685800"/>
          </a:xfrm>
        </p:grpSpPr>
        <p:sp>
          <p:nvSpPr>
            <p:cNvPr id="94" name="Rectangle: Rounded Corners 93">
              <a:extLst>
                <a:ext uri="{FF2B5EF4-FFF2-40B4-BE49-F238E27FC236}">
                  <a16:creationId xmlns:a16="http://schemas.microsoft.com/office/drawing/2014/main" id="{F4715D4F-85A0-4BB2-B429-C2C008ABD369}"/>
                </a:ext>
              </a:extLst>
            </p:cNvPr>
            <p:cNvSpPr/>
            <p:nvPr/>
          </p:nvSpPr>
          <p:spPr>
            <a:xfrm>
              <a:off x="-70181" y="6867381"/>
              <a:ext cx="678606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95" name="Rectangle: Rounded Corners 94">
              <a:extLst>
                <a:ext uri="{FF2B5EF4-FFF2-40B4-BE49-F238E27FC236}">
                  <a16:creationId xmlns:a16="http://schemas.microsoft.com/office/drawing/2014/main" id="{5A6D02A6-144F-4CE6-ABCC-A8CA8129CD5E}"/>
                </a:ext>
              </a:extLst>
            </p:cNvPr>
            <p:cNvSpPr/>
            <p:nvPr/>
          </p:nvSpPr>
          <p:spPr>
            <a:xfrm>
              <a:off x="-152875" y="6867381"/>
              <a:ext cx="1104900" cy="685800"/>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58D53CF7-26E9-48B3-B056-1DCC0C3D00A4}"/>
                </a:ext>
              </a:extLst>
            </p:cNvPr>
            <p:cNvSpPr txBox="1"/>
            <p:nvPr/>
          </p:nvSpPr>
          <p:spPr>
            <a:xfrm>
              <a:off x="1154773" y="6946966"/>
              <a:ext cx="4159898" cy="584775"/>
            </a:xfrm>
            <a:prstGeom prst="rect">
              <a:avLst/>
            </a:prstGeom>
            <a:noFill/>
          </p:spPr>
          <p:txBody>
            <a:bodyPr wrap="square" rtlCol="0">
              <a:spAutoFit/>
            </a:bodyPr>
            <a:lstStyle>
              <a:defPPr>
                <a:defRPr lang="en-US"/>
              </a:defPPr>
              <a:lvl1pPr>
                <a:defRPr>
                  <a:solidFill>
                    <a:schemeClr val="tx1">
                      <a:lumMod val="75000"/>
                      <a:lumOff val="25000"/>
                    </a:schemeClr>
                  </a:solidFill>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Arial" panose="020B0604020202020204" pitchFamily="34" charset="0"/>
                  <a:ea typeface="Droid Sans" panose="020B0606030804020204" pitchFamily="34" charset="0"/>
                  <a:cs typeface="Arial" panose="020B0604020202020204" pitchFamily="34" charset="0"/>
                </a:rPr>
                <a:t>Daily 10 minutes drill to explain do’s and don’ts to all co-workers</a:t>
              </a:r>
            </a:p>
          </p:txBody>
        </p:sp>
        <p:sp>
          <p:nvSpPr>
            <p:cNvPr id="97" name="Google Shape;4441;p65">
              <a:extLst>
                <a:ext uri="{FF2B5EF4-FFF2-40B4-BE49-F238E27FC236}">
                  <a16:creationId xmlns:a16="http://schemas.microsoft.com/office/drawing/2014/main" id="{DB96F8C3-AE52-4C82-8646-4C8833A13414}"/>
                </a:ext>
              </a:extLst>
            </p:cNvPr>
            <p:cNvSpPr/>
            <p:nvPr/>
          </p:nvSpPr>
          <p:spPr>
            <a:xfrm>
              <a:off x="178100" y="7079166"/>
              <a:ext cx="299238" cy="299236"/>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cs typeface="Arial" panose="020B0604020202020204" pitchFamily="34" charset="0"/>
              </a:endParaRPr>
            </a:p>
          </p:txBody>
        </p:sp>
        <p:sp>
          <p:nvSpPr>
            <p:cNvPr id="98" name="Google Shape;4445;p65">
              <a:extLst>
                <a:ext uri="{FF2B5EF4-FFF2-40B4-BE49-F238E27FC236}">
                  <a16:creationId xmlns:a16="http://schemas.microsoft.com/office/drawing/2014/main" id="{7A881889-42DF-4834-AD44-52B8190C1869}"/>
                </a:ext>
              </a:extLst>
            </p:cNvPr>
            <p:cNvSpPr/>
            <p:nvPr/>
          </p:nvSpPr>
          <p:spPr>
            <a:xfrm>
              <a:off x="507319" y="7080397"/>
              <a:ext cx="299238" cy="299236"/>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Arial" panose="020B0604020202020204" pitchFamily="34" charset="0"/>
                <a:ea typeface="Droid Sans" panose="020B0606030804020204" pitchFamily="34" charset="0"/>
                <a:cs typeface="Arial" panose="020B0604020202020204" pitchFamily="34" charset="0"/>
              </a:endParaRPr>
            </a:p>
          </p:txBody>
        </p:sp>
      </p:grpSp>
      <p:grpSp>
        <p:nvGrpSpPr>
          <p:cNvPr id="99" name="Group 98">
            <a:extLst>
              <a:ext uri="{FF2B5EF4-FFF2-40B4-BE49-F238E27FC236}">
                <a16:creationId xmlns:a16="http://schemas.microsoft.com/office/drawing/2014/main" id="{52523C68-A5C1-4A42-92A4-DC3792570B6B}"/>
              </a:ext>
            </a:extLst>
          </p:cNvPr>
          <p:cNvGrpSpPr/>
          <p:nvPr/>
        </p:nvGrpSpPr>
        <p:grpSpPr>
          <a:xfrm>
            <a:off x="0" y="2263101"/>
            <a:ext cx="6868756" cy="691967"/>
            <a:chOff x="-152875" y="6080868"/>
            <a:chExt cx="6868756" cy="691967"/>
          </a:xfrm>
        </p:grpSpPr>
        <p:sp>
          <p:nvSpPr>
            <p:cNvPr id="100" name="Rectangle: Rounded Corners 99">
              <a:extLst>
                <a:ext uri="{FF2B5EF4-FFF2-40B4-BE49-F238E27FC236}">
                  <a16:creationId xmlns:a16="http://schemas.microsoft.com/office/drawing/2014/main" id="{18C46FAF-EAEF-432C-BCBF-0C76FAE486F1}"/>
                </a:ext>
              </a:extLst>
            </p:cNvPr>
            <p:cNvSpPr/>
            <p:nvPr/>
          </p:nvSpPr>
          <p:spPr>
            <a:xfrm>
              <a:off x="-70181" y="6080868"/>
              <a:ext cx="6786062" cy="685800"/>
            </a:xfrm>
            <a:prstGeom prst="roundRect">
              <a:avLst/>
            </a:prstGeom>
            <a:solidFill>
              <a:srgbClr val="144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62D71D22-E0DC-420A-890D-4CFF5D6ADDAF}"/>
                </a:ext>
              </a:extLst>
            </p:cNvPr>
            <p:cNvSpPr txBox="1"/>
            <p:nvPr/>
          </p:nvSpPr>
          <p:spPr>
            <a:xfrm>
              <a:off x="1154773" y="6133613"/>
              <a:ext cx="4769498" cy="584775"/>
            </a:xfrm>
            <a:prstGeom prst="rect">
              <a:avLst/>
            </a:prstGeom>
            <a:noFill/>
          </p:spPr>
          <p:txBody>
            <a:bodyPr wrap="square" rtlCol="0">
              <a:spAutoFit/>
            </a:bodyPr>
            <a:lstStyle>
              <a:defPPr>
                <a:defRPr lang="en-US"/>
              </a:defPPr>
              <a:lvl1pPr>
                <a:defRPr>
                  <a:solidFill>
                    <a:schemeClr val="tx1">
                      <a:lumMod val="75000"/>
                      <a:lumOff val="25000"/>
                    </a:schemeClr>
                  </a:solidFill>
                </a:defRPr>
              </a:lvl1pPr>
              <a:lvl2pPr marL="685800" lvl="1" indent="-342900">
                <a:lnSpc>
                  <a:spcPct val="125000"/>
                </a:lnSpc>
                <a:buFont typeface="+mj-lt"/>
                <a:buAutoNum type="arabicPeriod"/>
                <a:defRPr>
                  <a:solidFill>
                    <a:schemeClr val="tx1">
                      <a:lumMod val="65000"/>
                      <a:lumOff val="35000"/>
                    </a:schemeClr>
                  </a:solidFill>
                  <a:latin typeface="Arial" panose="020B0604020202020204" pitchFamily="34" charset="0"/>
                  <a:ea typeface="Droid Sans" panose="020B0606030804020204" pitchFamily="34" charset="0"/>
                  <a:cs typeface="Arial" panose="020B0604020202020204" pitchFamily="34" charset="0"/>
                </a:defRPr>
              </a:lvl2pPr>
            </a:lstStyle>
            <a:p>
              <a:r>
                <a:rPr lang="en-IN" sz="1600" dirty="0">
                  <a:solidFill>
                    <a:schemeClr val="bg1"/>
                  </a:solidFill>
                  <a:latin typeface="Arial" panose="020B0604020202020204" pitchFamily="34" charset="0"/>
                  <a:ea typeface="Droid Sans" panose="020B0606030804020204" pitchFamily="34" charset="0"/>
                  <a:cs typeface="Arial" panose="020B0604020202020204" pitchFamily="34" charset="0"/>
                </a:rPr>
                <a:t>All WHO posters must be implemented &amp; prominently displayed  at the site</a:t>
              </a:r>
            </a:p>
          </p:txBody>
        </p:sp>
        <p:sp>
          <p:nvSpPr>
            <p:cNvPr id="102" name="Rectangle: Rounded Corners 101">
              <a:extLst>
                <a:ext uri="{FF2B5EF4-FFF2-40B4-BE49-F238E27FC236}">
                  <a16:creationId xmlns:a16="http://schemas.microsoft.com/office/drawing/2014/main" id="{A1023CA3-5248-4BD7-BE47-6A46488D8A0A}"/>
                </a:ext>
              </a:extLst>
            </p:cNvPr>
            <p:cNvSpPr/>
            <p:nvPr/>
          </p:nvSpPr>
          <p:spPr>
            <a:xfrm>
              <a:off x="-152875" y="6080868"/>
              <a:ext cx="1104900" cy="691967"/>
            </a:xfrm>
            <a:prstGeom prst="roundRect">
              <a:avLst/>
            </a:prstGeom>
            <a:solidFill>
              <a:srgbClr val="46B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03" name="Google Shape;4113;p65">
              <a:extLst>
                <a:ext uri="{FF2B5EF4-FFF2-40B4-BE49-F238E27FC236}">
                  <a16:creationId xmlns:a16="http://schemas.microsoft.com/office/drawing/2014/main" id="{CA11F8DA-E6C4-47F3-8138-593F5971210E}"/>
                </a:ext>
              </a:extLst>
            </p:cNvPr>
            <p:cNvSpPr/>
            <p:nvPr/>
          </p:nvSpPr>
          <p:spPr>
            <a:xfrm>
              <a:off x="316573" y="6241018"/>
              <a:ext cx="368488" cy="413666"/>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latin typeface="Arial" panose="020B0604020202020204" pitchFamily="34" charset="0"/>
                <a:ea typeface="Droid Sans" panose="020B0606030804020204" pitchFamily="34" charset="0"/>
                <a:cs typeface="Arial" panose="020B0604020202020204" pitchFamily="34" charset="0"/>
              </a:endParaRPr>
            </a:p>
          </p:txBody>
        </p:sp>
      </p:grpSp>
    </p:spTree>
    <p:extLst>
      <p:ext uri="{BB962C8B-B14F-4D97-AF65-F5344CB8AC3E}">
        <p14:creationId xmlns:p14="http://schemas.microsoft.com/office/powerpoint/2010/main" val="287880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E10-D8F4-4CA7-A394-E7AD43C75678}"/>
              </a:ext>
            </a:extLst>
          </p:cNvPr>
          <p:cNvSpPr txBox="1">
            <a:spLocks/>
          </p:cNvSpPr>
          <p:nvPr/>
        </p:nvSpPr>
        <p:spPr>
          <a:xfrm>
            <a:off x="98749" y="244883"/>
            <a:ext cx="6660502" cy="576064"/>
          </a:xfrm>
          <a:prstGeom prst="rect">
            <a:avLst/>
          </a:prstGeom>
        </p:spPr>
        <p:txBody>
          <a:bodyPr>
            <a:normAutofit fontScale="67500" lnSpcReduction="2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MHA SOP Procedure for Social Distancing </a:t>
            </a:r>
          </a:p>
        </p:txBody>
      </p:sp>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8</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197498" y="1066800"/>
            <a:ext cx="6203302" cy="8762995"/>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IN" sz="1800" b="1" dirty="0">
                <a:latin typeface="Droid Sans" panose="020B0606030804020204" pitchFamily="34" charset="0"/>
                <a:ea typeface="Droid Sans" panose="020B0606030804020204" pitchFamily="34" charset="0"/>
                <a:cs typeface="Droid Sans" panose="020B0606030804020204" pitchFamily="34" charset="0"/>
              </a:rPr>
              <a:t>The following measures shall be implemented by all offices, factories and other establishments:</a:t>
            </a:r>
          </a:p>
          <a:p>
            <a:pPr marL="0" indent="0">
              <a:buNone/>
            </a:pPr>
            <a:endParaRPr lang="en-IN" sz="1800" b="1" dirty="0">
              <a:latin typeface="Droid Sans" panose="020B0606030804020204" pitchFamily="34" charset="0"/>
              <a:ea typeface="Droid Sans" panose="020B0606030804020204" pitchFamily="34" charset="0"/>
              <a:cs typeface="Droid Sans" panose="020B0606030804020204" pitchFamily="34" charset="0"/>
            </a:endParaRPr>
          </a:p>
          <a:p>
            <a:pPr marL="457200" indent="-457200">
              <a:lnSpc>
                <a:spcPct val="125000"/>
              </a:lnSpc>
              <a:buFont typeface="+mj-lt"/>
              <a:buAutoNum type="arabicPeriod"/>
            </a:pP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All areas in the premises</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including the following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shall be disinfected completely</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using user friendly disinfectant mediums:</a:t>
            </a:r>
          </a:p>
          <a:p>
            <a:pPr lvl="1">
              <a:lnSpc>
                <a:spcPct val="125000"/>
              </a:lnSpc>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Entrance/gates of building/office etc.</a:t>
            </a:r>
          </a:p>
          <a:p>
            <a:pPr lvl="1">
              <a:lnSpc>
                <a:spcPct val="125000"/>
              </a:lnSpc>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Cafeteria &amp; Canteens</a:t>
            </a:r>
          </a:p>
          <a:p>
            <a:pPr lvl="1">
              <a:lnSpc>
                <a:spcPct val="125000"/>
              </a:lnSpc>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Meeting room, conference halls /open areas available. veranda/entrance gates of sites/bunkers, porta cabins, building etc.</a:t>
            </a:r>
          </a:p>
          <a:p>
            <a:pPr lvl="1">
              <a:lnSpc>
                <a:spcPct val="125000"/>
              </a:lnSpc>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Equipment &amp; Lifts</a:t>
            </a:r>
          </a:p>
          <a:p>
            <a:pPr lvl="1">
              <a:lnSpc>
                <a:spcPct val="125000"/>
              </a:lnSpc>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Washroom, toilet, sink, water points etc.</a:t>
            </a:r>
          </a:p>
          <a:p>
            <a:pPr lvl="1">
              <a:lnSpc>
                <a:spcPct val="125000"/>
              </a:lnSpc>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Walls / all other surfaces</a:t>
            </a:r>
          </a:p>
          <a:p>
            <a:pPr marL="457200" indent="-457200">
              <a:lnSpc>
                <a:spcPct val="125000"/>
              </a:lnSpc>
              <a:buFont typeface="+mj-lt"/>
              <a:buAutoNum type="arabicPeriod"/>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For workers coming from outside,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special transportation facilities will be arranged</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without any dependency on public transport system. These vehicles should be allowed to work only with 30-40 % passenger capacity.</a:t>
            </a:r>
          </a:p>
          <a:p>
            <a:pPr marL="457200" indent="-457200">
              <a:lnSpc>
                <a:spcPct val="125000"/>
              </a:lnSpc>
              <a:buFont typeface="+mj-lt"/>
              <a:buAutoNum type="arabicPeriod"/>
            </a:pP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All vehicles and machinery</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entering the premises should be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disinfected by spray mandatorily.</a:t>
            </a:r>
            <a:endPar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endParaRPr>
          </a:p>
          <a:p>
            <a:pPr marL="457200" indent="-457200">
              <a:lnSpc>
                <a:spcPct val="125000"/>
              </a:lnSpc>
              <a:buFont typeface="+mj-lt"/>
              <a:buAutoNum type="arabicPeriod"/>
            </a:pP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Mandatory thermal scanning </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of everyone entering and exiting the workplace to be done.</a:t>
            </a:r>
          </a:p>
          <a:p>
            <a:pPr marL="0" indent="0">
              <a:lnSpc>
                <a:spcPct val="125000"/>
              </a:lnSpc>
              <a:buNone/>
            </a:pPr>
            <a:endPar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endParaRPr>
          </a:p>
          <a:p>
            <a:pPr marL="457200" indent="-457200">
              <a:buFont typeface="+mj-lt"/>
              <a:buAutoNum type="arabicPeriod"/>
            </a:pPr>
            <a:endParaRPr lang="en-IN" sz="1800" dirty="0">
              <a:latin typeface="Droid Sans" panose="020B0606030804020204" pitchFamily="34" charset="0"/>
              <a:ea typeface="Droid Sans" panose="020B0606030804020204" pitchFamily="34" charset="0"/>
              <a:cs typeface="Droid Sans" panose="020B0606030804020204" pitchFamily="34" charset="0"/>
            </a:endParaRPr>
          </a:p>
        </p:txBody>
      </p:sp>
    </p:spTree>
    <p:extLst>
      <p:ext uri="{BB962C8B-B14F-4D97-AF65-F5344CB8AC3E}">
        <p14:creationId xmlns:p14="http://schemas.microsoft.com/office/powerpoint/2010/main" val="114017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DAD35652-8455-461A-975E-6F09BEF083EC}"/>
              </a:ext>
            </a:extLst>
          </p:cNvPr>
          <p:cNvCxnSpPr/>
          <p:nvPr/>
        </p:nvCxnSpPr>
        <p:spPr>
          <a:xfrm>
            <a:off x="0" y="820948"/>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Footer Placeholder 4">
            <a:extLst>
              <a:ext uri="{FF2B5EF4-FFF2-40B4-BE49-F238E27FC236}">
                <a16:creationId xmlns:a16="http://schemas.microsoft.com/office/drawing/2014/main" id="{3ECF0749-51E7-4393-81A4-CEA8783309AF}"/>
              </a:ext>
            </a:extLst>
          </p:cNvPr>
          <p:cNvSpPr>
            <a:spLocks noGrp="1"/>
          </p:cNvSpPr>
          <p:nvPr>
            <p:ph type="ftr" sz="quarter" idx="11"/>
          </p:nvPr>
        </p:nvSpPr>
        <p:spPr>
          <a:xfrm>
            <a:off x="1028733" y="8703904"/>
            <a:ext cx="4800533" cy="365125"/>
          </a:xfrm>
        </p:spPr>
        <p:txBody>
          <a:bodyPr/>
          <a:lstStyle/>
          <a:p>
            <a:r>
              <a:rPr lang="en-IN" sz="1000" dirty="0">
                <a:solidFill>
                  <a:srgbClr val="14467C"/>
                </a:solidFill>
                <a:latin typeface="Droid Sans" panose="020B0606030804020204" pitchFamily="34" charset="0"/>
                <a:ea typeface="Droid Sans" panose="020B0606030804020204" pitchFamily="34" charset="0"/>
                <a:cs typeface="Droid Sans" panose="020B0606030804020204" pitchFamily="34" charset="0"/>
              </a:rPr>
              <a:t>Making people happy and successful</a:t>
            </a:r>
          </a:p>
        </p:txBody>
      </p:sp>
      <p:sp>
        <p:nvSpPr>
          <p:cNvPr id="71" name="Slide Number Placeholder 5">
            <a:extLst>
              <a:ext uri="{FF2B5EF4-FFF2-40B4-BE49-F238E27FC236}">
                <a16:creationId xmlns:a16="http://schemas.microsoft.com/office/drawing/2014/main" id="{554B0D0B-C347-4525-B0A0-6636C23C0F5E}"/>
              </a:ext>
            </a:extLst>
          </p:cNvPr>
          <p:cNvSpPr>
            <a:spLocks noGrp="1"/>
          </p:cNvSpPr>
          <p:nvPr>
            <p:ph type="sldNum" sz="quarter" idx="12"/>
          </p:nvPr>
        </p:nvSpPr>
        <p:spPr>
          <a:xfrm>
            <a:off x="3733800" y="8705640"/>
            <a:ext cx="2844800" cy="365125"/>
          </a:xfrm>
        </p:spPr>
        <p:txBody>
          <a:bodyPr/>
          <a:lstStyle/>
          <a:p>
            <a:fld id="{BCAD1DCA-D8D7-45D6-A072-18FCB28E0457}" type="slidenum">
              <a:rPr lang="en-IN" smtClean="0">
                <a:solidFill>
                  <a:srgbClr val="14467C"/>
                </a:solidFill>
                <a:latin typeface="Droid Sans" panose="020B0606030804020204" pitchFamily="34" charset="0"/>
                <a:ea typeface="Droid Sans" panose="020B0606030804020204" pitchFamily="34" charset="0"/>
                <a:cs typeface="Droid Sans" panose="020B0606030804020204" pitchFamily="34" charset="0"/>
              </a:rPr>
              <a:t>9</a:t>
            </a:fld>
            <a:endParaRPr lang="en-IN" dirty="0">
              <a:solidFill>
                <a:srgbClr val="14467C"/>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10" name="Content Placeholder 2">
            <a:extLst>
              <a:ext uri="{FF2B5EF4-FFF2-40B4-BE49-F238E27FC236}">
                <a16:creationId xmlns:a16="http://schemas.microsoft.com/office/drawing/2014/main" id="{E9472483-789B-496F-BCB0-2D969793C610}"/>
              </a:ext>
            </a:extLst>
          </p:cNvPr>
          <p:cNvSpPr txBox="1">
            <a:spLocks/>
          </p:cNvSpPr>
          <p:nvPr/>
        </p:nvSpPr>
        <p:spPr>
          <a:xfrm>
            <a:off x="327348" y="1066800"/>
            <a:ext cx="6203302" cy="7162800"/>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buFont typeface="+mj-lt"/>
              <a:buAutoNum type="arabicPeriod"/>
            </a:pPr>
            <a:endParaRPr lang="en-IN" sz="1800" dirty="0"/>
          </a:p>
        </p:txBody>
      </p:sp>
      <p:sp>
        <p:nvSpPr>
          <p:cNvPr id="4" name="Rectangle 3">
            <a:extLst>
              <a:ext uri="{FF2B5EF4-FFF2-40B4-BE49-F238E27FC236}">
                <a16:creationId xmlns:a16="http://schemas.microsoft.com/office/drawing/2014/main" id="{21FB0D66-5784-4A06-BCBB-AF5817B56B67}"/>
              </a:ext>
            </a:extLst>
          </p:cNvPr>
          <p:cNvSpPr/>
          <p:nvPr/>
        </p:nvSpPr>
        <p:spPr>
          <a:xfrm>
            <a:off x="197498" y="1066800"/>
            <a:ext cx="6203302" cy="6281784"/>
          </a:xfrm>
          <a:prstGeom prst="rect">
            <a:avLst/>
          </a:prstGeom>
        </p:spPr>
        <p:txBody>
          <a:bodyPr wrap="square">
            <a:spAutoFit/>
          </a:bodyPr>
          <a:lstStyle/>
          <a:p>
            <a:pPr marL="342900" indent="-342900">
              <a:lnSpc>
                <a:spcPct val="150000"/>
              </a:lnSpc>
              <a:buAutoNum type="arabicPeriod" startAt="5"/>
            </a:pP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Medical insurance</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for the workers to be made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mandatory</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a:t>
            </a:r>
          </a:p>
          <a:p>
            <a:pPr marL="342900" indent="-342900">
              <a:lnSpc>
                <a:spcPct val="150000"/>
              </a:lnSpc>
              <a:buAutoNum type="arabicPeriod" startAt="5"/>
            </a:pP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Provision for handwash and sanitizer</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preferably with touch free mechanism will be made at all entry and exit points and common areas. Sufficient quantities of all items should be available.</a:t>
            </a:r>
          </a:p>
          <a:p>
            <a:pPr marL="342900" indent="-342900">
              <a:lnSpc>
                <a:spcPct val="150000"/>
              </a:lnSpc>
              <a:buAutoNum type="arabicPeriod" startAt="5"/>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Workplace shall have a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gap of one hour between shifts</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and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will stagger the lunch breaks of staff</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to ensure social distancing.</a:t>
            </a:r>
          </a:p>
          <a:p>
            <a:pPr marL="342900" indent="-342900">
              <a:lnSpc>
                <a:spcPct val="150000"/>
              </a:lnSpc>
              <a:buAutoNum type="arabicPeriod" startAt="5"/>
            </a:pP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Large gatherings of meetings</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of 10 or more people to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be discouraged</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Seating at least 6 feet away from others on job sites and in gatherings, meetings and training sessions.</a:t>
            </a:r>
          </a:p>
          <a:p>
            <a:pPr marL="342900" indent="-342900">
              <a:lnSpc>
                <a:spcPct val="150000"/>
              </a:lnSpc>
              <a:buAutoNum type="arabicPeriod" startAt="5"/>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Not more than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2/4 persons</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(depending on size) will be allowed to travel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in lifts</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or hoists.</a:t>
            </a:r>
          </a:p>
          <a:p>
            <a:pPr marL="342900" indent="-342900">
              <a:lnSpc>
                <a:spcPct val="150000"/>
              </a:lnSpc>
              <a:buAutoNum type="arabicPeriod" startAt="5"/>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Use of staircase for climbing should be encouraged.</a:t>
            </a:r>
          </a:p>
          <a:p>
            <a:pPr marL="342900" indent="-342900">
              <a:lnSpc>
                <a:spcPct val="150000"/>
              </a:lnSpc>
              <a:buAutoNum type="arabicPeriod" startAt="5"/>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There should be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strict ban on </a:t>
            </a:r>
            <a:r>
              <a:rPr lang="en-IN" sz="1500" b="1" dirty="0" err="1">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gutka</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tobacco</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etc and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spitting should be strictly prohibited</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a:t>
            </a:r>
          </a:p>
          <a:p>
            <a:pPr marL="342900" indent="-342900">
              <a:lnSpc>
                <a:spcPct val="150000"/>
              </a:lnSpc>
              <a:buAutoNum type="arabicPeriod" startAt="5"/>
            </a:pP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There should be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total ban on non-essential visitors at site</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a:t>
            </a:r>
          </a:p>
          <a:p>
            <a:pPr marL="342900" indent="-342900">
              <a:lnSpc>
                <a:spcPct val="150000"/>
              </a:lnSpc>
              <a:buAutoNum type="arabicPeriod" startAt="5"/>
            </a:pP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Hospitals/clinic in the nearby areas</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which are authorized to treat COVID-19 patients, should be identified and the </a:t>
            </a:r>
            <a:r>
              <a:rPr lang="en-IN" sz="1500" b="1"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list should be available at the workplace</a:t>
            </a:r>
            <a:r>
              <a:rPr lang="en-IN" sz="1500" dirty="0">
                <a:solidFill>
                  <a:schemeClr val="tx1">
                    <a:lumMod val="85000"/>
                    <a:lumOff val="15000"/>
                  </a:schemeClr>
                </a:solidFill>
                <a:latin typeface="Droid Sans" panose="020B0606030804020204" pitchFamily="34" charset="0"/>
                <a:ea typeface="Droid Sans" panose="020B0606030804020204" pitchFamily="34" charset="0"/>
                <a:cs typeface="Droid Sans" panose="020B0606030804020204" pitchFamily="34" charset="0"/>
              </a:rPr>
              <a:t> all the times.</a:t>
            </a:r>
          </a:p>
        </p:txBody>
      </p:sp>
      <p:sp>
        <p:nvSpPr>
          <p:cNvPr id="8" name="Title 1">
            <a:extLst>
              <a:ext uri="{FF2B5EF4-FFF2-40B4-BE49-F238E27FC236}">
                <a16:creationId xmlns:a16="http://schemas.microsoft.com/office/drawing/2014/main" id="{4F045952-B15F-4B07-8AEA-BB034C87FBDB}"/>
              </a:ext>
            </a:extLst>
          </p:cNvPr>
          <p:cNvSpPr txBox="1">
            <a:spLocks/>
          </p:cNvSpPr>
          <p:nvPr/>
        </p:nvSpPr>
        <p:spPr>
          <a:xfrm>
            <a:off x="98749" y="244883"/>
            <a:ext cx="6660502" cy="576064"/>
          </a:xfrm>
          <a:prstGeom prst="rect">
            <a:avLst/>
          </a:prstGeom>
        </p:spPr>
        <p:txBody>
          <a:bodyPr>
            <a:normAutofit fontScale="67500" lnSpcReduction="20000"/>
          </a:bodyPr>
          <a:lstStyle>
            <a:defPPr>
              <a:defRPr lang="en-US"/>
            </a:defPPr>
            <a:lvl1pPr defTabSz="685800">
              <a:spcBef>
                <a:spcPct val="0"/>
              </a:spcBef>
              <a:buNone/>
              <a:defRPr sz="3300">
                <a:solidFill>
                  <a:srgbClr val="46B653"/>
                </a:solidFill>
                <a:latin typeface="Arial Black" panose="020B0A04020102020204" pitchFamily="34" charset="0"/>
                <a:ea typeface="+mj-ea"/>
                <a:cs typeface="Arial" panose="020B0604020202020204" pitchFamily="34" charset="0"/>
              </a:defRPr>
            </a:lvl1pPr>
          </a:lstStyle>
          <a:p>
            <a:r>
              <a:rPr lang="en-IN" dirty="0"/>
              <a:t>MHA SOP Procedure for Social Distancing </a:t>
            </a:r>
          </a:p>
        </p:txBody>
      </p:sp>
    </p:spTree>
    <p:extLst>
      <p:ext uri="{BB962C8B-B14F-4D97-AF65-F5344CB8AC3E}">
        <p14:creationId xmlns:p14="http://schemas.microsoft.com/office/powerpoint/2010/main" val="295844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10239</TotalTime>
  <Words>1483</Words>
  <Application>Microsoft Office PowerPoint</Application>
  <PresentationFormat>On-screen Show (4:3)</PresentationFormat>
  <Paragraphs>200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Calibri</vt:lpstr>
      <vt:lpstr>Droid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Kunal Chaudhary</dc:creator>
  <cp:lastModifiedBy>HSLL-HO-0856</cp:lastModifiedBy>
  <cp:revision>114</cp:revision>
  <dcterms:created xsi:type="dcterms:W3CDTF">2020-02-28T11:15:40Z</dcterms:created>
  <dcterms:modified xsi:type="dcterms:W3CDTF">2020-06-18T09:12:12Z</dcterms:modified>
</cp:coreProperties>
</file>