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45" r:id="rId2"/>
    <p:sldId id="565" r:id="rId3"/>
    <p:sldId id="566" r:id="rId4"/>
    <p:sldId id="560" r:id="rId5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162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nal Chaudhary" initials="KC" lastIdx="2" clrIdx="0">
    <p:extLst>
      <p:ext uri="{19B8F6BF-5375-455C-9EA6-DF929625EA0E}">
        <p15:presenceInfo xmlns:p15="http://schemas.microsoft.com/office/powerpoint/2012/main" userId="d311c14917aee10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B653"/>
    <a:srgbClr val="14467C"/>
    <a:srgbClr val="F2EFEC"/>
    <a:srgbClr val="DFDFDF"/>
    <a:srgbClr val="F5F5F5"/>
    <a:srgbClr val="D0BEA4"/>
    <a:srgbClr val="27C367"/>
    <a:srgbClr val="D1BBA2"/>
    <a:srgbClr val="45B652"/>
    <a:srgbClr val="2C9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56" autoAdjust="0"/>
    <p:restoredTop sz="96357" autoAdjust="0"/>
  </p:normalViewPr>
  <p:slideViewPr>
    <p:cSldViewPr>
      <p:cViewPr varScale="1">
        <p:scale>
          <a:sx n="54" d="100"/>
          <a:sy n="54" d="100"/>
        </p:scale>
        <p:origin x="2436" y="90"/>
      </p:cViewPr>
      <p:guideLst>
        <p:guide orient="horz" pos="3840"/>
        <p:guide pos="1620"/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BA0E7-CE0C-4B25-B94C-E429DA5545C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1291D-A241-4946-B341-6A0AE6B37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8810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2CA35-3C09-43D8-BE2A-24EAEA0EAD32}" type="datetimeFigureOut">
              <a:rPr lang="en-GB" smtClean="0"/>
              <a:pPr/>
              <a:t>16/04/2020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EC770-E9D0-4AFA-A5AE-A77C461E17A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7362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8568-7E64-4242-B28B-FE961CD0C151}" type="datetime1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1C58A-326B-4E5B-B88F-0C04391EDA36}" type="datetime1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1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5FB51-24E2-4629-9422-492AB988DC7F}" type="datetime1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7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78B4B-DBAF-4BC0-AAF4-DF8D87891165}" type="datetime1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4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0EA9A-EC99-4CEA-98A2-64C88DFF1786}" type="datetime1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9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EFB2-5CEA-4A09-8B85-EEC6A14EA17B}" type="datetime1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0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70BDA-B687-472E-89DA-52BAC17D76F3}" type="datetime1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9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2249-20C7-4713-8D12-C4978E994096}" type="datetime1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72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58ED3-83EA-419C-A0FE-E6118D77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8733" y="8703904"/>
            <a:ext cx="4800533" cy="365125"/>
          </a:xfrm>
        </p:spPr>
        <p:txBody>
          <a:bodyPr/>
          <a:lstStyle/>
          <a:p>
            <a:r>
              <a:rPr lang="en-IN" sz="1000" dirty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Making people happy and successful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034E0-FCCA-4C2D-90A0-AC7310684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33800" y="8705640"/>
            <a:ext cx="2844800" cy="365125"/>
          </a:xfrm>
        </p:spPr>
        <p:txBody>
          <a:bodyPr/>
          <a:lstStyle/>
          <a:p>
            <a:fld id="{BCAD1DCA-D8D7-45D6-A072-18FCB28E0457}" type="slidenum">
              <a:rPr lang="en-IN" smtClean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‹#›</a:t>
            </a:fld>
            <a:endParaRPr lang="en-IN" dirty="0">
              <a:solidFill>
                <a:srgbClr val="14467C"/>
              </a:solidFill>
              <a:latin typeface="Droid Sans" panose="020B0606030804020204" pitchFamily="34" charset="0"/>
              <a:ea typeface="Droid Sans" panose="020B0606030804020204" pitchFamily="34" charset="0"/>
              <a:cs typeface="Droid Sans" panose="020B06060308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4B60CF-9860-439E-A932-202407E5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99" y="8769363"/>
            <a:ext cx="800133" cy="27598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6F8008-C7FF-4880-9272-3E3978530B22}"/>
              </a:ext>
            </a:extLst>
          </p:cNvPr>
          <p:cNvCxnSpPr/>
          <p:nvPr userDrawn="1"/>
        </p:nvCxnSpPr>
        <p:spPr>
          <a:xfrm>
            <a:off x="0" y="8610600"/>
            <a:ext cx="6858000" cy="0"/>
          </a:xfrm>
          <a:prstGeom prst="line">
            <a:avLst/>
          </a:prstGeom>
          <a:ln>
            <a:solidFill>
              <a:srgbClr val="46B6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48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7FA29-4A72-4C29-B1EF-35F27E14AB32}" type="datetime1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6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6E62B-93FB-467B-8497-9299129A8E39}" type="datetime1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5817-E519-43DD-AC5F-B21AB23177D0}" type="datetime1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42F76-8586-4EEB-B8F6-A3C022B4A1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3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446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9377D7D-95C8-48F3-880C-C8B3E9927625}"/>
              </a:ext>
            </a:extLst>
          </p:cNvPr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14467C"/>
          </a:solidFill>
          <a:ln>
            <a:solidFill>
              <a:srgbClr val="1446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6F92F2-FF4F-4D49-B643-276942BBFA34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8688"/>
            <a:ext cx="6400800" cy="6400800"/>
          </a:xfrm>
          <a:prstGeom prst="rect">
            <a:avLst/>
          </a:prstGeom>
          <a:effectLst/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F71989CB-96E9-45F9-AB15-BE95FB8F379E}"/>
              </a:ext>
            </a:extLst>
          </p:cNvPr>
          <p:cNvGrpSpPr/>
          <p:nvPr/>
        </p:nvGrpSpPr>
        <p:grpSpPr>
          <a:xfrm>
            <a:off x="2358834" y="7333861"/>
            <a:ext cx="4522493" cy="1149220"/>
            <a:chOff x="1486453" y="470045"/>
            <a:chExt cx="5371549" cy="1364975"/>
          </a:xfrm>
        </p:grpSpPr>
        <p:sp>
          <p:nvSpPr>
            <p:cNvPr id="4" name="Flowchart: Manual Input 6">
              <a:extLst>
                <a:ext uri="{FF2B5EF4-FFF2-40B4-BE49-F238E27FC236}">
                  <a16:creationId xmlns:a16="http://schemas.microsoft.com/office/drawing/2014/main" id="{837FF7BC-56CC-4BF5-8E4F-D0F54375FBD7}"/>
                </a:ext>
              </a:extLst>
            </p:cNvPr>
            <p:cNvSpPr/>
            <p:nvPr/>
          </p:nvSpPr>
          <p:spPr>
            <a:xfrm flipH="1">
              <a:off x="1486453" y="470045"/>
              <a:ext cx="5371549" cy="1364975"/>
            </a:xfrm>
            <a:custGeom>
              <a:avLst/>
              <a:gdLst>
                <a:gd name="connsiteX0" fmla="*/ 0 w 4884774"/>
                <a:gd name="connsiteY0" fmla="*/ 0 h 1576715"/>
                <a:gd name="connsiteX1" fmla="*/ 4884774 w 4884774"/>
                <a:gd name="connsiteY1" fmla="*/ 0 h 1576715"/>
                <a:gd name="connsiteX2" fmla="*/ 4884774 w 4884774"/>
                <a:gd name="connsiteY2" fmla="*/ 1576715 h 1576715"/>
                <a:gd name="connsiteX3" fmla="*/ 0 w 4884774"/>
                <a:gd name="connsiteY3" fmla="*/ 1576715 h 1576715"/>
                <a:gd name="connsiteX4" fmla="*/ 0 w 4884774"/>
                <a:gd name="connsiteY4" fmla="*/ 0 h 1576715"/>
                <a:gd name="connsiteX0" fmla="*/ 0 w 4987168"/>
                <a:gd name="connsiteY0" fmla="*/ 0 h 1576715"/>
                <a:gd name="connsiteX1" fmla="*/ 4987168 w 4987168"/>
                <a:gd name="connsiteY1" fmla="*/ 2381 h 1576715"/>
                <a:gd name="connsiteX2" fmla="*/ 4884774 w 4987168"/>
                <a:gd name="connsiteY2" fmla="*/ 1576715 h 1576715"/>
                <a:gd name="connsiteX3" fmla="*/ 0 w 4987168"/>
                <a:gd name="connsiteY3" fmla="*/ 1576715 h 1576715"/>
                <a:gd name="connsiteX4" fmla="*/ 0 w 4987168"/>
                <a:gd name="connsiteY4" fmla="*/ 0 h 1576715"/>
                <a:gd name="connsiteX0" fmla="*/ 0 w 5549143"/>
                <a:gd name="connsiteY0" fmla="*/ 0 h 1576715"/>
                <a:gd name="connsiteX1" fmla="*/ 5549143 w 5549143"/>
                <a:gd name="connsiteY1" fmla="*/ 2381 h 1576715"/>
                <a:gd name="connsiteX2" fmla="*/ 4884774 w 5549143"/>
                <a:gd name="connsiteY2" fmla="*/ 1576715 h 1576715"/>
                <a:gd name="connsiteX3" fmla="*/ 0 w 5549143"/>
                <a:gd name="connsiteY3" fmla="*/ 1576715 h 1576715"/>
                <a:gd name="connsiteX4" fmla="*/ 0 w 5549143"/>
                <a:gd name="connsiteY4" fmla="*/ 0 h 1576715"/>
                <a:gd name="connsiteX0" fmla="*/ 0 w 6120643"/>
                <a:gd name="connsiteY0" fmla="*/ 7144 h 1583859"/>
                <a:gd name="connsiteX1" fmla="*/ 6120643 w 6120643"/>
                <a:gd name="connsiteY1" fmla="*/ 0 h 1583859"/>
                <a:gd name="connsiteX2" fmla="*/ 4884774 w 6120643"/>
                <a:gd name="connsiteY2" fmla="*/ 1583859 h 1583859"/>
                <a:gd name="connsiteX3" fmla="*/ 0 w 6120643"/>
                <a:gd name="connsiteY3" fmla="*/ 1583859 h 1583859"/>
                <a:gd name="connsiteX4" fmla="*/ 0 w 6120643"/>
                <a:gd name="connsiteY4" fmla="*/ 7144 h 1583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20643" h="1583859">
                  <a:moveTo>
                    <a:pt x="0" y="7144"/>
                  </a:moveTo>
                  <a:lnTo>
                    <a:pt x="6120643" y="0"/>
                  </a:lnTo>
                  <a:lnTo>
                    <a:pt x="4884774" y="1583859"/>
                  </a:lnTo>
                  <a:lnTo>
                    <a:pt x="0" y="1583859"/>
                  </a:lnTo>
                  <a:lnTo>
                    <a:pt x="0" y="71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219139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9854ABA-ED10-4019-B435-8B5749A56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0978" y="739511"/>
              <a:ext cx="2394841" cy="8260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3940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A0E10-D8F4-4CA7-A394-E7AD43C75678}"/>
              </a:ext>
            </a:extLst>
          </p:cNvPr>
          <p:cNvSpPr txBox="1">
            <a:spLocks/>
          </p:cNvSpPr>
          <p:nvPr/>
        </p:nvSpPr>
        <p:spPr>
          <a:xfrm>
            <a:off x="197498" y="244884"/>
            <a:ext cx="5974702" cy="576064"/>
          </a:xfrm>
          <a:prstGeom prst="rect">
            <a:avLst/>
          </a:prstGeom>
        </p:spPr>
        <p:txBody>
          <a:bodyPr>
            <a:normAutofit fontScale="52500" lnSpcReduction="20000"/>
          </a:bodyPr>
          <a:lstStyle>
            <a:defPPr>
              <a:defRPr lang="en-US"/>
            </a:defPPr>
            <a:lvl1pPr defTabSz="685800">
              <a:spcBef>
                <a:spcPct val="0"/>
              </a:spcBef>
              <a:buNone/>
              <a:defRPr sz="3300">
                <a:solidFill>
                  <a:srgbClr val="46B653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IN" dirty="0"/>
              <a:t>MHA SOP Procedure for Social Distancing 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AD35652-8455-461A-975E-6F09BEF083EC}"/>
              </a:ext>
            </a:extLst>
          </p:cNvPr>
          <p:cNvCxnSpPr/>
          <p:nvPr/>
        </p:nvCxnSpPr>
        <p:spPr>
          <a:xfrm>
            <a:off x="0" y="820948"/>
            <a:ext cx="6858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3ECF0749-51E7-4393-81A4-CEA878330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8733" y="8703904"/>
            <a:ext cx="4800533" cy="365125"/>
          </a:xfrm>
        </p:spPr>
        <p:txBody>
          <a:bodyPr/>
          <a:lstStyle/>
          <a:p>
            <a:r>
              <a:rPr lang="en-IN" sz="1000" dirty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Making people happy and successful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554B0D0B-C347-4525-B0A0-6636C23C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33800" y="8705640"/>
            <a:ext cx="2844800" cy="365125"/>
          </a:xfrm>
        </p:spPr>
        <p:txBody>
          <a:bodyPr/>
          <a:lstStyle/>
          <a:p>
            <a:fld id="{BCAD1DCA-D8D7-45D6-A072-18FCB28E0457}" type="slidenum">
              <a:rPr lang="en-IN" smtClean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2</a:t>
            </a:fld>
            <a:endParaRPr lang="en-IN" dirty="0">
              <a:solidFill>
                <a:srgbClr val="14467C"/>
              </a:solidFill>
              <a:latin typeface="Droid Sans" panose="020B0606030804020204" pitchFamily="34" charset="0"/>
              <a:ea typeface="Droid Sans" panose="020B0606030804020204" pitchFamily="34" charset="0"/>
              <a:cs typeface="Droid Sans" panose="020B0606030804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9472483-789B-496F-BCB0-2D969793C610}"/>
              </a:ext>
            </a:extLst>
          </p:cNvPr>
          <p:cNvSpPr txBox="1">
            <a:spLocks/>
          </p:cNvSpPr>
          <p:nvPr/>
        </p:nvSpPr>
        <p:spPr>
          <a:xfrm>
            <a:off x="311798" y="820948"/>
            <a:ext cx="6203302" cy="8762995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sz="2000" dirty="0"/>
              <a:t>The following measures shall be implemented by all offices, factories and other establishments: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b="1" dirty="0"/>
              <a:t>All areas in the premises</a:t>
            </a:r>
            <a:r>
              <a:rPr lang="en-IN" sz="2000" dirty="0"/>
              <a:t> including the following </a:t>
            </a:r>
            <a:r>
              <a:rPr lang="en-IN" sz="2000" b="1" dirty="0"/>
              <a:t>shall be disinfected completely</a:t>
            </a:r>
            <a:r>
              <a:rPr lang="en-IN" sz="2000" dirty="0"/>
              <a:t> using user friendly disinfectant mediums:</a:t>
            </a:r>
          </a:p>
          <a:p>
            <a:pPr lvl="1"/>
            <a:r>
              <a:rPr lang="en-IN" sz="2000" dirty="0"/>
              <a:t>Entrance/gates of building/office etc.</a:t>
            </a:r>
          </a:p>
          <a:p>
            <a:pPr lvl="1"/>
            <a:r>
              <a:rPr lang="en-IN" sz="2000" dirty="0"/>
              <a:t>Cafeteria &amp; Canteens</a:t>
            </a:r>
          </a:p>
          <a:p>
            <a:pPr lvl="1"/>
            <a:r>
              <a:rPr lang="en-IN" sz="2000" dirty="0"/>
              <a:t>Meeting room, conference halls /open areas available. veranda/entrance gates of sites/bunkers, porta cabins, building etc.</a:t>
            </a:r>
          </a:p>
          <a:p>
            <a:pPr lvl="1"/>
            <a:r>
              <a:rPr lang="en-IN" sz="2000" dirty="0"/>
              <a:t>Equipment &amp; Lifts</a:t>
            </a:r>
          </a:p>
          <a:p>
            <a:pPr lvl="1"/>
            <a:r>
              <a:rPr lang="en-IN" sz="2000" dirty="0"/>
              <a:t>Washroom, toilet, sink, water points etc.</a:t>
            </a:r>
          </a:p>
          <a:p>
            <a:pPr lvl="1"/>
            <a:r>
              <a:rPr lang="en-IN" sz="2000" dirty="0"/>
              <a:t>Walls / all other surfaces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dirty="0"/>
              <a:t>For workers coming from outside, </a:t>
            </a:r>
            <a:r>
              <a:rPr lang="en-IN" sz="2000" b="1" dirty="0"/>
              <a:t>special transportation facilities will be arranged</a:t>
            </a:r>
            <a:r>
              <a:rPr lang="en-IN" sz="2000" dirty="0"/>
              <a:t> without any dependency on public transport system. These vehicles should be allowed to work only with 30-40 % passenger capacity.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000" b="1" dirty="0"/>
              <a:t>All vehicles and machinery</a:t>
            </a:r>
            <a:r>
              <a:rPr lang="en-IN" sz="2000" dirty="0"/>
              <a:t> entering the premises should be </a:t>
            </a:r>
            <a:r>
              <a:rPr lang="en-IN" sz="2000" b="1" dirty="0"/>
              <a:t>disinfected by spray mandatorily.</a:t>
            </a:r>
            <a:endParaRPr lang="en-IN" sz="2000" dirty="0"/>
          </a:p>
          <a:p>
            <a:pPr marL="457200" indent="-457200">
              <a:buFont typeface="+mj-lt"/>
              <a:buAutoNum type="arabicPeriod"/>
            </a:pPr>
            <a:r>
              <a:rPr lang="en-IN" sz="2000" b="1" dirty="0"/>
              <a:t>Mandatory thermal scanning </a:t>
            </a:r>
            <a:r>
              <a:rPr lang="en-IN" sz="2000" dirty="0"/>
              <a:t>of everyone entering and exiting the workplace to be done.</a:t>
            </a:r>
          </a:p>
          <a:p>
            <a:pPr marL="457200" indent="-457200">
              <a:buFont typeface="+mj-lt"/>
              <a:buAutoNum type="arabicPeriod"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14017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A0E10-D8F4-4CA7-A394-E7AD43C75678}"/>
              </a:ext>
            </a:extLst>
          </p:cNvPr>
          <p:cNvSpPr txBox="1">
            <a:spLocks/>
          </p:cNvSpPr>
          <p:nvPr/>
        </p:nvSpPr>
        <p:spPr>
          <a:xfrm>
            <a:off x="197498" y="244884"/>
            <a:ext cx="5974702" cy="576064"/>
          </a:xfrm>
          <a:prstGeom prst="rect">
            <a:avLst/>
          </a:prstGeom>
        </p:spPr>
        <p:txBody>
          <a:bodyPr>
            <a:normAutofit fontScale="52500" lnSpcReduction="20000"/>
          </a:bodyPr>
          <a:lstStyle>
            <a:defPPr>
              <a:defRPr lang="en-US"/>
            </a:defPPr>
            <a:lvl1pPr defTabSz="685800">
              <a:spcBef>
                <a:spcPct val="0"/>
              </a:spcBef>
              <a:buNone/>
              <a:defRPr sz="3300">
                <a:solidFill>
                  <a:srgbClr val="46B653"/>
                </a:solidFill>
                <a:latin typeface="Arial Black" panose="020B0A040201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IN" dirty="0"/>
              <a:t>MHA SOP Procedure for Social Distancing 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DAD35652-8455-461A-975E-6F09BEF083EC}"/>
              </a:ext>
            </a:extLst>
          </p:cNvPr>
          <p:cNvCxnSpPr/>
          <p:nvPr/>
        </p:nvCxnSpPr>
        <p:spPr>
          <a:xfrm>
            <a:off x="0" y="820948"/>
            <a:ext cx="6858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3ECF0749-51E7-4393-81A4-CEA878330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8733" y="8703904"/>
            <a:ext cx="4800533" cy="365125"/>
          </a:xfrm>
        </p:spPr>
        <p:txBody>
          <a:bodyPr/>
          <a:lstStyle/>
          <a:p>
            <a:r>
              <a:rPr lang="en-IN" sz="1000" dirty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Making people happy and successful</a:t>
            </a:r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554B0D0B-C347-4525-B0A0-6636C23C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33800" y="8705640"/>
            <a:ext cx="2844800" cy="365125"/>
          </a:xfrm>
        </p:spPr>
        <p:txBody>
          <a:bodyPr/>
          <a:lstStyle/>
          <a:p>
            <a:fld id="{BCAD1DCA-D8D7-45D6-A072-18FCB28E0457}" type="slidenum">
              <a:rPr lang="en-IN" smtClean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3</a:t>
            </a:fld>
            <a:endParaRPr lang="en-IN" dirty="0">
              <a:solidFill>
                <a:srgbClr val="14467C"/>
              </a:solidFill>
              <a:latin typeface="Droid Sans" panose="020B0606030804020204" pitchFamily="34" charset="0"/>
              <a:ea typeface="Droid Sans" panose="020B0606030804020204" pitchFamily="34" charset="0"/>
              <a:cs typeface="Droid Sans" panose="020B0606030804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9472483-789B-496F-BCB0-2D969793C610}"/>
              </a:ext>
            </a:extLst>
          </p:cNvPr>
          <p:cNvSpPr txBox="1">
            <a:spLocks/>
          </p:cNvSpPr>
          <p:nvPr/>
        </p:nvSpPr>
        <p:spPr>
          <a:xfrm>
            <a:off x="327348" y="1066800"/>
            <a:ext cx="6203302" cy="7162800"/>
          </a:xfrm>
          <a:prstGeom prst="rect">
            <a:avLst/>
          </a:prstGeom>
        </p:spPr>
        <p:txBody>
          <a:bodyPr/>
          <a:lstStyle>
            <a:lvl1pPr marL="257175" indent="-257175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endParaRPr lang="en-IN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FB0D66-5784-4A06-BCBB-AF5817B56B67}"/>
              </a:ext>
            </a:extLst>
          </p:cNvPr>
          <p:cNvSpPr/>
          <p:nvPr/>
        </p:nvSpPr>
        <p:spPr>
          <a:xfrm>
            <a:off x="197498" y="1066800"/>
            <a:ext cx="620330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5"/>
            </a:pPr>
            <a:r>
              <a:rPr lang="en-IN" sz="2000" b="1" dirty="0"/>
              <a:t>Medical insurance</a:t>
            </a:r>
            <a:r>
              <a:rPr lang="en-IN" sz="2000" dirty="0"/>
              <a:t> for the workers to be made </a:t>
            </a:r>
            <a:r>
              <a:rPr lang="en-IN" sz="2000" b="1" dirty="0"/>
              <a:t>mandatory</a:t>
            </a:r>
            <a:r>
              <a:rPr lang="en-IN" sz="2000" dirty="0"/>
              <a:t>.</a:t>
            </a:r>
          </a:p>
          <a:p>
            <a:pPr marL="342900" indent="-342900">
              <a:buAutoNum type="arabicPeriod" startAt="5"/>
            </a:pPr>
            <a:r>
              <a:rPr lang="en-IN" sz="2000" b="1" dirty="0"/>
              <a:t>Provision for handwash and sanitizer</a:t>
            </a:r>
            <a:r>
              <a:rPr lang="en-IN" sz="2000" dirty="0"/>
              <a:t> preferably with touch free mechanism will be made at all entry and exit points and common areas. Sufficient quantities of all items should be available.</a:t>
            </a:r>
          </a:p>
          <a:p>
            <a:pPr marL="342900" indent="-342900">
              <a:buAutoNum type="arabicPeriod" startAt="5"/>
            </a:pPr>
            <a:r>
              <a:rPr lang="en-IN" sz="2000" dirty="0"/>
              <a:t>Workplace shall have a </a:t>
            </a:r>
            <a:r>
              <a:rPr lang="en-IN" sz="2000" b="1" dirty="0"/>
              <a:t>gap of one hour between shifts</a:t>
            </a:r>
            <a:r>
              <a:rPr lang="en-IN" sz="2000" dirty="0"/>
              <a:t> and </a:t>
            </a:r>
            <a:r>
              <a:rPr lang="en-IN" sz="2000" b="1" dirty="0"/>
              <a:t>will stagger the lunch breaks of staff</a:t>
            </a:r>
            <a:r>
              <a:rPr lang="en-IN" sz="2000" dirty="0"/>
              <a:t>, to ensure social distancing.</a:t>
            </a:r>
          </a:p>
          <a:p>
            <a:pPr marL="342900" indent="-342900">
              <a:buAutoNum type="arabicPeriod" startAt="5"/>
            </a:pPr>
            <a:r>
              <a:rPr lang="en-IN" sz="2000" b="1" dirty="0"/>
              <a:t>Large gatherings of meetings</a:t>
            </a:r>
            <a:r>
              <a:rPr lang="en-IN" sz="2000" dirty="0"/>
              <a:t> of 10 or more people to </a:t>
            </a:r>
            <a:r>
              <a:rPr lang="en-IN" sz="2000" b="1" dirty="0"/>
              <a:t>be discouraged</a:t>
            </a:r>
            <a:r>
              <a:rPr lang="en-IN" sz="2000" dirty="0"/>
              <a:t>. Seating at least 6 feet away from others on job sites and in gatherings, meetings and training sessions.</a:t>
            </a:r>
          </a:p>
          <a:p>
            <a:pPr marL="342900" indent="-342900">
              <a:buAutoNum type="arabicPeriod" startAt="5"/>
            </a:pPr>
            <a:r>
              <a:rPr lang="en-IN" sz="2000" dirty="0"/>
              <a:t>Not more than </a:t>
            </a:r>
            <a:r>
              <a:rPr lang="en-IN" sz="2000" b="1" dirty="0"/>
              <a:t>2/4 persons</a:t>
            </a:r>
            <a:r>
              <a:rPr lang="en-IN" sz="2000" dirty="0"/>
              <a:t> (depending on size) will be allowed to travel </a:t>
            </a:r>
            <a:r>
              <a:rPr lang="en-IN" sz="2000" b="1" dirty="0"/>
              <a:t>in lifts</a:t>
            </a:r>
            <a:r>
              <a:rPr lang="en-IN" sz="2000" dirty="0"/>
              <a:t> or hoists.</a:t>
            </a:r>
          </a:p>
          <a:p>
            <a:pPr marL="342900" indent="-342900">
              <a:buAutoNum type="arabicPeriod" startAt="5"/>
            </a:pPr>
            <a:r>
              <a:rPr lang="en-IN" sz="2000" dirty="0"/>
              <a:t>Use of staircase for climbing should be encouraged.</a:t>
            </a:r>
          </a:p>
          <a:p>
            <a:pPr marL="342900" indent="-342900">
              <a:buAutoNum type="arabicPeriod" startAt="5"/>
            </a:pPr>
            <a:r>
              <a:rPr lang="en-IN" sz="2000" dirty="0"/>
              <a:t>There should be </a:t>
            </a:r>
            <a:r>
              <a:rPr lang="en-IN" sz="2000" b="1" dirty="0"/>
              <a:t>strict ban on </a:t>
            </a:r>
            <a:r>
              <a:rPr lang="en-IN" sz="2000" b="1" dirty="0" err="1"/>
              <a:t>gutka</a:t>
            </a:r>
            <a:r>
              <a:rPr lang="en-IN" sz="2000" b="1" dirty="0"/>
              <a:t>, tobacco</a:t>
            </a:r>
            <a:r>
              <a:rPr lang="en-IN" sz="2000" dirty="0"/>
              <a:t> etc and </a:t>
            </a:r>
            <a:r>
              <a:rPr lang="en-IN" sz="2000" b="1" dirty="0"/>
              <a:t>spitting should be strictly prohibited</a:t>
            </a:r>
            <a:r>
              <a:rPr lang="en-IN" sz="2000" dirty="0"/>
              <a:t>.</a:t>
            </a:r>
          </a:p>
          <a:p>
            <a:pPr marL="342900" indent="-342900">
              <a:buAutoNum type="arabicPeriod" startAt="5"/>
            </a:pPr>
            <a:r>
              <a:rPr lang="en-IN" sz="2000" dirty="0"/>
              <a:t>There should be </a:t>
            </a:r>
            <a:r>
              <a:rPr lang="en-IN" sz="2000" b="1" dirty="0"/>
              <a:t>total ban on non-essential visitors at site</a:t>
            </a:r>
            <a:r>
              <a:rPr lang="en-IN" sz="2000" dirty="0"/>
              <a:t>.</a:t>
            </a:r>
          </a:p>
          <a:p>
            <a:pPr marL="342900" indent="-342900">
              <a:buAutoNum type="arabicPeriod" startAt="5"/>
            </a:pPr>
            <a:r>
              <a:rPr lang="en-IN" sz="2000" b="1" dirty="0"/>
              <a:t>Hospitals/clinic in the nearby areas</a:t>
            </a:r>
            <a:r>
              <a:rPr lang="en-IN" sz="2000" dirty="0"/>
              <a:t>, which are authorized to treat COVID-19 patients, should be identified and the </a:t>
            </a:r>
            <a:r>
              <a:rPr lang="en-IN" sz="2000" b="1" dirty="0"/>
              <a:t>list should be available at the workplace</a:t>
            </a:r>
            <a:r>
              <a:rPr lang="en-IN" sz="2000" dirty="0"/>
              <a:t> all the times.</a:t>
            </a:r>
          </a:p>
        </p:txBody>
      </p:sp>
    </p:spTree>
    <p:extLst>
      <p:ext uri="{BB962C8B-B14F-4D97-AF65-F5344CB8AC3E}">
        <p14:creationId xmlns:p14="http://schemas.microsoft.com/office/powerpoint/2010/main" val="2958443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356CB6-448B-4025-90EF-043E34A29AE9}"/>
              </a:ext>
            </a:extLst>
          </p:cNvPr>
          <p:cNvSpPr/>
          <p:nvPr/>
        </p:nvSpPr>
        <p:spPr>
          <a:xfrm>
            <a:off x="0" y="0"/>
            <a:ext cx="6858000" cy="8591552"/>
          </a:xfrm>
          <a:prstGeom prst="rect">
            <a:avLst/>
          </a:prstGeom>
          <a:solidFill>
            <a:srgbClr val="14467C"/>
          </a:solidFill>
          <a:ln>
            <a:solidFill>
              <a:srgbClr val="14467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B6F92F2-FF4F-4D49-B643-276942BBFA34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2443607"/>
            <a:ext cx="5715000" cy="5715000"/>
          </a:xfrm>
          <a:prstGeom prst="rect">
            <a:avLst/>
          </a:prstGeom>
          <a:effectLst/>
        </p:spPr>
      </p:pic>
      <p:sp>
        <p:nvSpPr>
          <p:cNvPr id="15" name="Rectangle: Single Corner Rounded 14">
            <a:extLst>
              <a:ext uri="{FF2B5EF4-FFF2-40B4-BE49-F238E27FC236}">
                <a16:creationId xmlns:a16="http://schemas.microsoft.com/office/drawing/2014/main" id="{E9685BD9-E90E-4DC1-9247-97B7F4A2EBAD}"/>
              </a:ext>
            </a:extLst>
          </p:cNvPr>
          <p:cNvSpPr/>
          <p:nvPr/>
        </p:nvSpPr>
        <p:spPr>
          <a:xfrm flipH="1" flipV="1">
            <a:off x="2209800" y="552448"/>
            <a:ext cx="4648200" cy="1200152"/>
          </a:xfrm>
          <a:prstGeom prst="round1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659D062-D389-4946-85C3-868CFA645E7A}"/>
              </a:ext>
            </a:extLst>
          </p:cNvPr>
          <p:cNvSpPr/>
          <p:nvPr/>
        </p:nvSpPr>
        <p:spPr>
          <a:xfrm>
            <a:off x="1143000" y="652907"/>
            <a:ext cx="55065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IN" sz="3200" b="1" dirty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PROTECT YOURSELF</a:t>
            </a:r>
          </a:p>
          <a:p>
            <a:pPr algn="r"/>
            <a:r>
              <a:rPr lang="en-IN" sz="3200" b="1" dirty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PROTECT OTHERS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984E797-72CB-4C23-BFB8-3CE2AADA7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8733" y="8703904"/>
            <a:ext cx="4800533" cy="365125"/>
          </a:xfrm>
        </p:spPr>
        <p:txBody>
          <a:bodyPr/>
          <a:lstStyle/>
          <a:p>
            <a:r>
              <a:rPr lang="en-IN" sz="1000" dirty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Making people happy and successful</a:t>
            </a:r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3F6AD39E-FFD4-48AA-BE38-B4FE638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33800" y="8705640"/>
            <a:ext cx="2844800" cy="365125"/>
          </a:xfrm>
        </p:spPr>
        <p:txBody>
          <a:bodyPr/>
          <a:lstStyle/>
          <a:p>
            <a:fld id="{BCAD1DCA-D8D7-45D6-A072-18FCB28E0457}" type="slidenum">
              <a:rPr lang="en-IN" smtClean="0">
                <a:solidFill>
                  <a:srgbClr val="14467C"/>
                </a:solidFill>
                <a:latin typeface="Droid Sans" panose="020B0606030804020204" pitchFamily="34" charset="0"/>
                <a:ea typeface="Droid Sans" panose="020B0606030804020204" pitchFamily="34" charset="0"/>
                <a:cs typeface="Droid Sans" panose="020B0606030804020204" pitchFamily="34" charset="0"/>
              </a:rPr>
              <a:t>4</a:t>
            </a:fld>
            <a:endParaRPr lang="en-IN" dirty="0">
              <a:solidFill>
                <a:srgbClr val="14467C"/>
              </a:solidFill>
              <a:latin typeface="Droid Sans" panose="020B0606030804020204" pitchFamily="34" charset="0"/>
              <a:ea typeface="Droid Sans" panose="020B0606030804020204" pitchFamily="34" charset="0"/>
              <a:cs typeface="Droid Sans" panose="020B06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129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12129</TotalTime>
  <Words>372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Droid Sans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Kunal Chaudhary</dc:creator>
  <cp:lastModifiedBy>HSLL-HO-0825</cp:lastModifiedBy>
  <cp:revision>96</cp:revision>
  <dcterms:created xsi:type="dcterms:W3CDTF">2020-02-28T11:15:40Z</dcterms:created>
  <dcterms:modified xsi:type="dcterms:W3CDTF">2020-04-18T07:42:39Z</dcterms:modified>
</cp:coreProperties>
</file>